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1"/>
  </p:notesMasterIdLst>
  <p:sldIdLst>
    <p:sldId id="256" r:id="rId2"/>
    <p:sldId id="266" r:id="rId3"/>
    <p:sldId id="270" r:id="rId4"/>
    <p:sldId id="268" r:id="rId5"/>
    <p:sldId id="269" r:id="rId6"/>
    <p:sldId id="267"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2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D3E5C-F930-41FF-A7BD-4F17EC525029}"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7B1E-ABB1-46B6-B8A6-8D4F0CECF6C4}" type="slidenum">
              <a:rPr lang="en-US" smtClean="0"/>
              <a:t>‹#›</a:t>
            </a:fld>
            <a:endParaRPr lang="en-US"/>
          </a:p>
        </p:txBody>
      </p:sp>
    </p:spTree>
    <p:extLst>
      <p:ext uri="{BB962C8B-B14F-4D97-AF65-F5344CB8AC3E}">
        <p14:creationId xmlns:p14="http://schemas.microsoft.com/office/powerpoint/2010/main" val="22599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6E7B1E-ABB1-46B6-B8A6-8D4F0CECF6C4}" type="slidenum">
              <a:rPr lang="en-US" smtClean="0"/>
              <a:t>1</a:t>
            </a:fld>
            <a:endParaRPr lang="en-US"/>
          </a:p>
        </p:txBody>
      </p:sp>
    </p:spTree>
    <p:extLst>
      <p:ext uri="{BB962C8B-B14F-4D97-AF65-F5344CB8AC3E}">
        <p14:creationId xmlns:p14="http://schemas.microsoft.com/office/powerpoint/2010/main" val="1440617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Help has been taken from slides of Prof. Purushottam Kar</a:t>
            </a:r>
            <a:endParaRPr lang="en-IN" dirty="0"/>
          </a:p>
        </p:txBody>
      </p:sp>
      <p:sp>
        <p:nvSpPr>
          <p:cNvPr id="4" name="Slide Number Placeholder 3"/>
          <p:cNvSpPr>
            <a:spLocks noGrp="1"/>
          </p:cNvSpPr>
          <p:nvPr>
            <p:ph type="sldNum" sz="quarter" idx="5"/>
          </p:nvPr>
        </p:nvSpPr>
        <p:spPr/>
        <p:txBody>
          <a:bodyPr/>
          <a:lstStyle/>
          <a:p>
            <a:fld id="{C26E7B1E-ABB1-46B6-B8A6-8D4F0CECF6C4}" type="slidenum">
              <a:rPr lang="en-US" smtClean="0"/>
              <a:t>39</a:t>
            </a:fld>
            <a:endParaRPr lang="en-US"/>
          </a:p>
        </p:txBody>
      </p:sp>
    </p:spTree>
    <p:extLst>
      <p:ext uri="{BB962C8B-B14F-4D97-AF65-F5344CB8AC3E}">
        <p14:creationId xmlns:p14="http://schemas.microsoft.com/office/powerpoint/2010/main" val="447948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latin typeface="+mj-lt"/>
                <a:cs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Calibri Light" panose="020F0302020204030204" pitchFamily="34" charset="0"/>
                <a:cs typeface="Calibri Light" panose="020F030202020403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F755E22-BC43-4D49-9578-DDCD8AECFE11}" type="datetime1">
              <a:rPr lang="en-US" smtClean="0"/>
              <a:t>5/10/2023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spTree>
    <p:extLst>
      <p:ext uri="{BB962C8B-B14F-4D97-AF65-F5344CB8AC3E}">
        <p14:creationId xmlns:p14="http://schemas.microsoft.com/office/powerpoint/2010/main" val="357854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794BCA7-61FF-4C69-83B4-1EE7F9C38FAE}" type="datetime1">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8397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7602" y="695325"/>
            <a:ext cx="2926080" cy="571712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253352" y="714375"/>
            <a:ext cx="8674249" cy="569807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F426122-0BE0-446C-A2FF-4796182DFFAC}" type="datetime1">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72842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327D2D-9EC0-4F31-85D2-F4C48BAC2F55}" type="datetime1">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5858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466165"/>
            <a:ext cx="11250178" cy="1509224"/>
          </a:xfrm>
        </p:spPr>
        <p:txBody>
          <a:bodyPr anchor="b">
            <a:normAutofit/>
          </a:bodyPr>
          <a:lstStyle>
            <a:lvl1pPr>
              <a:lnSpc>
                <a:spcPct val="80000"/>
              </a:lnSpc>
              <a:defRPr sz="7200" b="0" baseline="0">
                <a:solidFill>
                  <a:srgbClr val="7030A0"/>
                </a:solidFill>
              </a:defRPr>
            </a:lvl1pPr>
          </a:lstStyle>
          <a:p>
            <a:r>
              <a:rPr lang="en-US" dirty="0"/>
              <a:t>Click to edit Master title style</a:t>
            </a:r>
          </a:p>
        </p:txBody>
      </p:sp>
      <p:sp>
        <p:nvSpPr>
          <p:cNvPr id="3" name="Text Placeholder 2"/>
          <p:cNvSpPr>
            <a:spLocks noGrp="1"/>
          </p:cNvSpPr>
          <p:nvPr>
            <p:ph type="body" idx="1"/>
          </p:nvPr>
        </p:nvSpPr>
        <p:spPr>
          <a:xfrm>
            <a:off x="603504" y="1975389"/>
            <a:ext cx="11250178" cy="4437058"/>
          </a:xfrm>
        </p:spPr>
        <p:txBody>
          <a:bodyPr anchor="t">
            <a:normAutofit/>
          </a:bodyPr>
          <a:lstStyle>
            <a:lvl1pPr marL="457200" indent="-457200">
              <a:buFont typeface="Wingdings" panose="05000000000000000000" pitchFamily="2" charset="2"/>
              <a:buChar char="§"/>
              <a:defRPr sz="3200">
                <a:solidFill>
                  <a:schemeClr val="tx1"/>
                </a:solidFill>
                <a:latin typeface="Calibri Light" panose="020F0302020204030204" pitchFamily="34" charset="0"/>
                <a:cs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384E5460-7712-4DAC-A337-BB4CDDFDE11E}" type="datetime1">
              <a:rPr lang="en-US" smtClean="0"/>
              <a:t>5/10/2023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
        <p:nvSpPr>
          <p:cNvPr id="7" name="Rectangle 6"/>
          <p:cNvSpPr/>
          <p:nvPr userDrawn="1"/>
        </p:nvSpPr>
        <p:spPr>
          <a:xfrm>
            <a:off x="253353" y="466165"/>
            <a:ext cx="259977" cy="59462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a:t>Click to edit Master title style</a:t>
            </a:r>
          </a:p>
        </p:txBody>
      </p:sp>
      <p:sp>
        <p:nvSpPr>
          <p:cNvPr id="3" name="Content Placeholder 2"/>
          <p:cNvSpPr>
            <a:spLocks noGrp="1"/>
          </p:cNvSpPr>
          <p:nvPr>
            <p:ph sz="half" idx="1"/>
          </p:nvPr>
        </p:nvSpPr>
        <p:spPr>
          <a:xfrm>
            <a:off x="253352" y="1111623"/>
            <a:ext cx="5757977" cy="530082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111624"/>
            <a:ext cx="5842352" cy="5300822"/>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D96965-36E5-4BBA-B60B-6A05499492A8}" type="datetime1">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98516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53353" y="1143997"/>
            <a:ext cx="5754255" cy="723400"/>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3353" y="1866373"/>
            <a:ext cx="5754255" cy="4545050"/>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07608" y="1143997"/>
            <a:ext cx="5846074" cy="722376"/>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007608" y="1898745"/>
            <a:ext cx="5846074" cy="4512677"/>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5FF4975-A1F7-4E83-8D89-D5C6A414E393}" type="datetime1">
              <a:rPr lang="en-US" smtClean="0"/>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1734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743C323-1D9C-4347-AB6E-A56B8A43D30E}" type="datetime1">
              <a:rPr lang="en-US" smtClean="0"/>
              <a:t>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478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699DA-48FF-4F63-A1AD-D752E11C195D}" type="datetime1">
              <a:rPr lang="en-US" smtClean="0"/>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184631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05482" y="542282"/>
            <a:ext cx="3848200" cy="1920240"/>
          </a:xfrm>
        </p:spPr>
        <p:txBody>
          <a:bodyPr anchor="b">
            <a:noAutofit/>
          </a:bodyPr>
          <a:lstStyle>
            <a:lvl1pPr>
              <a:lnSpc>
                <a:spcPct val="85000"/>
              </a:lnSpc>
              <a:defRPr sz="40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53353" y="761999"/>
            <a:ext cx="7366647" cy="56504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005482" y="2511813"/>
            <a:ext cx="3848200" cy="3364599"/>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a:t>Click to edit Master text styles</a:t>
            </a:r>
          </a:p>
        </p:txBody>
      </p:sp>
      <p:sp>
        <p:nvSpPr>
          <p:cNvPr id="5" name="Date Placeholder 4"/>
          <p:cNvSpPr>
            <a:spLocks noGrp="1"/>
          </p:cNvSpPr>
          <p:nvPr>
            <p:ph type="dt" sz="half" idx="10"/>
          </p:nvPr>
        </p:nvSpPr>
        <p:spPr/>
        <p:txBody>
          <a:bodyPr/>
          <a:lstStyle/>
          <a:p>
            <a:fld id="{13DBFBEF-2B7E-4BA9-A9F8-30DFE087F6D3}" type="datetime1">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39273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2192000" cy="5330952"/>
          </a:xfrm>
          <a:solidFill>
            <a:schemeClr val="accent2">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BB7AE7-2826-4915-A6AD-CDE2CB158F62}" type="datetime1">
              <a:rPr lang="en-US" smtClean="0"/>
              <a:t>5/10/2023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25059714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3" y="36191"/>
            <a:ext cx="11600329" cy="107543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53354" y="1111624"/>
            <a:ext cx="11600328" cy="53008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8DB072C-F5A4-4FFF-AAE2-73A8228D61CF}" type="datetime1">
              <a:rPr lang="en-US" smtClean="0"/>
              <a:t>5/10/2023</a:t>
            </a:fld>
            <a:endParaRPr lang="en-US"/>
          </a:p>
        </p:txBody>
      </p:sp>
      <p:sp>
        <p:nvSpPr>
          <p:cNvPr id="5" name="Footer Placeholder 4"/>
          <p:cNvSpPr>
            <a:spLocks noGrp="1"/>
          </p:cNvSpPr>
          <p:nvPr>
            <p:ph type="ftr" sz="quarter" idx="3"/>
          </p:nvPr>
        </p:nvSpPr>
        <p:spPr>
          <a:xfrm>
            <a:off x="253353" y="6412447"/>
            <a:ext cx="8674249" cy="37085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9265919" y="42255"/>
            <a:ext cx="2926080" cy="1069370"/>
          </a:xfrm>
          <a:prstGeom prst="rect">
            <a:avLst/>
          </a:prstGeom>
        </p:spPr>
        <p:txBody>
          <a:bodyPr vert="horz" lIns="91440" tIns="45720" rIns="91440" bIns="45720" rtlCol="0" anchor="b"/>
          <a:lstStyle>
            <a:lvl1pPr algn="r">
              <a:defRPr sz="8000" b="0">
                <a:ln>
                  <a:noFill/>
                </a:ln>
                <a:solidFill>
                  <a:srgbClr val="7030A0">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grpSp>
        <p:nvGrpSpPr>
          <p:cNvPr id="12" name="Group 11"/>
          <p:cNvGrpSpPr/>
          <p:nvPr userDrawn="1"/>
        </p:nvGrpSpPr>
        <p:grpSpPr>
          <a:xfrm>
            <a:off x="10538010" y="5196309"/>
            <a:ext cx="1748118" cy="1661691"/>
            <a:chOff x="10538010" y="5120875"/>
            <a:chExt cx="1748118" cy="1661691"/>
          </a:xfrm>
        </p:grpSpPr>
        <p:sp>
          <p:nvSpPr>
            <p:cNvPr id="8" name="TextBox 7"/>
            <p:cNvSpPr txBox="1"/>
            <p:nvPr/>
          </p:nvSpPr>
          <p:spPr>
            <a:xfrm>
              <a:off x="10538010" y="6474789"/>
              <a:ext cx="1748118" cy="307777"/>
            </a:xfrm>
            <a:prstGeom prst="rect">
              <a:avLst/>
            </a:prstGeom>
            <a:noFill/>
          </p:spPr>
          <p:txBody>
            <a:bodyPr wrap="square" rtlCol="0">
              <a:spAutoFit/>
            </a:bodyPr>
            <a:lstStyle/>
            <a:p>
              <a:pPr algn="ctr"/>
              <a:r>
                <a:rPr lang="en-IN" sz="1400" b="0" dirty="0">
                  <a:solidFill>
                    <a:srgbClr val="7030A0"/>
                  </a:solidFill>
                  <a:latin typeface="Calibri Light" panose="020F0302020204030204" pitchFamily="34" charset="0"/>
                  <a:cs typeface="Calibri Light" panose="020F0302020204030204" pitchFamily="34" charset="0"/>
                </a:rPr>
                <a:t>CS771: Intro to ML</a:t>
              </a:r>
              <a:endParaRPr lang="en-US" sz="1400" b="0" dirty="0">
                <a:solidFill>
                  <a:srgbClr val="7030A0"/>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8886" y="5120875"/>
              <a:ext cx="1406366" cy="1406366"/>
            </a:xfrm>
            <a:prstGeom prst="rect">
              <a:avLst/>
            </a:prstGeom>
          </p:spPr>
        </p:pic>
        <p:sp>
          <p:nvSpPr>
            <p:cNvPr id="10" name="Rectangle 9"/>
            <p:cNvSpPr/>
            <p:nvPr/>
          </p:nvSpPr>
          <p:spPr>
            <a:xfrm>
              <a:off x="10641104" y="5120875"/>
              <a:ext cx="1541929" cy="16616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98557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5400" kern="1200" spc="-120" baseline="0">
          <a:solidFill>
            <a:srgbClr val="7030A0"/>
          </a:solidFill>
          <a:latin typeface="Calibri Light" panose="020F0302020204030204" pitchFamily="34" charset="0"/>
          <a:ea typeface="+mj-ea"/>
          <a:cs typeface="Calibri Light" panose="020F030202020403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10.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0.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8.png"/><Relationship Id="rId2" Type="http://schemas.openxmlformats.org/officeDocument/2006/relationships/image" Target="../media/image27.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0.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34.png"/><Relationship Id="rId2" Type="http://schemas.openxmlformats.org/officeDocument/2006/relationships/image" Target="../media/image330.png"/><Relationship Id="rId16" Type="http://schemas.openxmlformats.org/officeDocument/2006/relationships/image" Target="../media/image19.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0.png"/><Relationship Id="rId10" Type="http://schemas.openxmlformats.org/officeDocument/2006/relationships/image" Target="../media/image13.png"/><Relationship Id="rId19"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301.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60.png"/><Relationship Id="rId3" Type="http://schemas.openxmlformats.org/officeDocument/2006/relationships/image" Target="../media/image60.png"/><Relationship Id="rId7" Type="http://schemas.openxmlformats.org/officeDocument/2006/relationships/image" Target="../media/image100.png"/><Relationship Id="rId12" Type="http://schemas.openxmlformats.org/officeDocument/2006/relationships/image" Target="../media/image150.png"/><Relationship Id="rId2" Type="http://schemas.openxmlformats.org/officeDocument/2006/relationships/image" Target="../media/image46.png"/><Relationship Id="rId16"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40.png"/><Relationship Id="rId5" Type="http://schemas.openxmlformats.org/officeDocument/2006/relationships/image" Target="../media/image80.png"/><Relationship Id="rId15" Type="http://schemas.openxmlformats.org/officeDocument/2006/relationships/image" Target="../media/image1800.png"/><Relationship Id="rId10" Type="http://schemas.openxmlformats.org/officeDocument/2006/relationships/image" Target="../media/image130.png"/><Relationship Id="rId4" Type="http://schemas.openxmlformats.org/officeDocument/2006/relationships/image" Target="../media/image70.png"/><Relationship Id="rId9" Type="http://schemas.openxmlformats.org/officeDocument/2006/relationships/image" Target="../media/image120.png"/><Relationship Id="rId14"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31.xml.rels><?xml version="1.0" encoding="UTF-8" standalone="yes"?>
<Relationships xmlns="http://schemas.openxmlformats.org/package/2006/relationships"><Relationship Id="rId8" Type="http://schemas.openxmlformats.org/officeDocument/2006/relationships/image" Target="../media/image1100.pn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43.png"/><Relationship Id="rId4" Type="http://schemas.openxmlformats.org/officeDocument/2006/relationships/image" Target="../media/image800.png"/></Relationships>
</file>

<file path=ppt/slides/_rels/slide32.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00.png"/><Relationship Id="rId1" Type="http://schemas.openxmlformats.org/officeDocument/2006/relationships/slideLayout" Target="../slideLayouts/slideLayout2.xml"/><Relationship Id="rId4" Type="http://schemas.openxmlformats.org/officeDocument/2006/relationships/image" Target="../media/image140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00.png"/><Relationship Id="rId1" Type="http://schemas.openxmlformats.org/officeDocument/2006/relationships/slideLayout" Target="../slideLayouts/slideLayout2.xml"/><Relationship Id="rId5" Type="http://schemas.openxmlformats.org/officeDocument/2006/relationships/image" Target="../media/image1810.png"/><Relationship Id="rId4" Type="http://schemas.openxmlformats.org/officeDocument/2006/relationships/image" Target="../media/image1700.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3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0.png"/><Relationship Id="rId4" Type="http://schemas.openxmlformats.org/officeDocument/2006/relationships/image" Target="../media/image201.png"/></Relationships>
</file>

<file path=ppt/slides/_rels/slide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270.png"/><Relationship Id="rId4" Type="http://schemas.openxmlformats.org/officeDocument/2006/relationships/image" Target="../media/image260.png"/></Relationships>
</file>

<file path=ppt/slides/_rels/slide37.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90.png"/><Relationship Id="rId7" Type="http://schemas.openxmlformats.org/officeDocument/2006/relationships/image" Target="../media/image331.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2.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3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Probability Refresher</a:t>
            </a:r>
            <a:endParaRPr lang="en-US" dirty="0"/>
          </a:p>
        </p:txBody>
      </p:sp>
      <p:sp>
        <p:nvSpPr>
          <p:cNvPr id="3" name="Subtitle 2"/>
          <p:cNvSpPr>
            <a:spLocks noGrp="1"/>
          </p:cNvSpPr>
          <p:nvPr>
            <p:ph type="subTitle" idx="1"/>
          </p:nvPr>
        </p:nvSpPr>
        <p:spPr/>
        <p:txBody>
          <a:bodyPr/>
          <a:lstStyle/>
          <a:p>
            <a:r>
              <a:rPr lang="en-US" dirty="0"/>
              <a:t>The slides contain just the important concepts. It does not involve any in-depth Mathematics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a:t>
            </a:fld>
            <a:endParaRPr lang="en-US"/>
          </a:p>
        </p:txBody>
      </p:sp>
    </p:spTree>
    <p:extLst>
      <p:ext uri="{BB962C8B-B14F-4D97-AF65-F5344CB8AC3E}">
        <p14:creationId xmlns:p14="http://schemas.microsoft.com/office/powerpoint/2010/main" val="2783279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 as Proportions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5915206" cy="5300823"/>
              </a:xfrm>
            </p:spPr>
            <p:txBody>
              <a:bodyPr>
                <a:normAutofit/>
              </a:bodyPr>
              <a:lstStyle/>
              <a:p>
                <a:r>
                  <a:rPr lang="en-IN" b="1" dirty="0"/>
                  <a:t>Sample/Outcome</a:t>
                </a:r>
                <a:r>
                  <a:rPr lang="en-IN" dirty="0"/>
                  <a:t>: pick one ball</a:t>
                </a:r>
              </a:p>
              <a:p>
                <a:r>
                  <a:rPr lang="en-IN" b="1" dirty="0">
                    <a:ea typeface="Cambria Math" panose="02040503050406030204" pitchFamily="18" charset="0"/>
                  </a:rPr>
                  <a:t>Sample space</a:t>
                </a:r>
                <a:r>
                  <a:rPr lang="en-IN" dirty="0">
                    <a:ea typeface="Cambria Math" panose="02040503050406030204" pitchFamily="18" charset="0"/>
                  </a:rPr>
                  <a:t>: </a:t>
                </a: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6</m:t>
                        </m:r>
                      </m:e>
                    </m:d>
                  </m:oMath>
                </a14:m>
                <a:endParaRPr lang="en-IN" dirty="0"/>
              </a:p>
              <a:p>
                <a:r>
                  <a:rPr lang="en-IN" dirty="0"/>
                  <a:t>Define two random variables (</a:t>
                </a:r>
                <a:r>
                  <a:rPr lang="en-IN" dirty="0" err="1"/>
                  <a:t>r.v</a:t>
                </a:r>
                <a:r>
                  <a:rPr lang="en-IN" dirty="0"/>
                  <a:t>.)</a:t>
                </a:r>
              </a:p>
              <a:p>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oMath>
                </a14:m>
                <a:r>
                  <a:rPr lang="en-IN" dirty="0"/>
                  <a:t> number on the ball </a:t>
                </a:r>
                <a14:m>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endParaRPr lang="en-IN" dirty="0"/>
              </a:p>
              <a:p>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m:t>
                    </m:r>
                  </m:oMath>
                </a14:m>
                <a:r>
                  <a:rPr lang="en-IN" dirty="0"/>
                  <a:t> colour of the ball</a:t>
                </a:r>
                <a:br>
                  <a:rPr lang="en-IN" dirty="0"/>
                </a:b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b="0" i="0" smtClean="0">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b="0" i="0" smtClean="0">
                            <a:latin typeface="Cambria Math" panose="02040503050406030204" pitchFamily="18" charset="0"/>
                            <a:ea typeface="Cambria Math" panose="02040503050406030204" pitchFamily="18" charset="0"/>
                          </a:rPr>
                          <m:t>=2</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r>
                          <a:rPr lang="en-IN" b="0" i="0" smtClean="0">
                            <a:latin typeface="Cambria Math" panose="02040503050406030204" pitchFamily="18" charset="0"/>
                            <a:ea typeface="Cambria Math" panose="02040503050406030204" pitchFamily="18" charset="0"/>
                          </a:rPr>
                          <m:t>=3</m:t>
                        </m:r>
                      </m:e>
                    </m:d>
                  </m:oMath>
                </a14:m>
                <a:endParaRPr lang="en-IN" dirty="0"/>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oMath>
                </a14:m>
                <a:r>
                  <a:rPr lang="en-IN" dirty="0"/>
                  <a:t> proportion of samples for which we have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=2</m:t>
                    </m:r>
                  </m:oMath>
                </a14:m>
                <a:endParaRPr lang="en-IN" dirty="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6</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4</m:t>
                        </m:r>
                      </m:den>
                    </m:f>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5915206" cy="5300823"/>
              </a:xfrm>
              <a:blipFill>
                <a:blip r:embed="rId2"/>
                <a:stretch>
                  <a:fillRect l="-1134"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10</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spTree>
    <p:extLst>
      <p:ext uri="{BB962C8B-B14F-4D97-AF65-F5344CB8AC3E}">
        <p14:creationId xmlns:p14="http://schemas.microsoft.com/office/powerpoint/2010/main" val="337910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 beyond Proportions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6592687" cy="5746376"/>
              </a:xfrm>
            </p:spPr>
            <p:txBody>
              <a:bodyPr>
                <a:normAutofit/>
              </a:bodyPr>
              <a:lstStyle/>
              <a:p>
                <a:r>
                  <a:rPr lang="en-IN" dirty="0"/>
                  <a:t>Suppose now that not all samples</a:t>
                </a:r>
                <a:br>
                  <a:rPr lang="en-IN" dirty="0"/>
                </a:br>
                <a:r>
                  <a:rPr lang="en-IN" dirty="0"/>
                  <a:t>are equally likely, i.e. not all balls</a:t>
                </a:r>
                <a:br>
                  <a:rPr lang="en-IN" dirty="0"/>
                </a:br>
                <a:r>
                  <a:rPr lang="en-IN" dirty="0"/>
                  <a:t>are equally likely to be picked</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oMath>
                </a14:m>
                <a:r>
                  <a:rPr lang="en-IN" dirty="0"/>
                  <a:t> sum of probabilities</a:t>
                </a:r>
                <a:br>
                  <a:rPr lang="en-IN" dirty="0"/>
                </a:br>
                <a:r>
                  <a:rPr lang="en-IN" dirty="0"/>
                  <a:t>of samples for which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=2</m:t>
                    </m:r>
                  </m:oMath>
                </a14:m>
                <a:endParaRPr lang="en-IN" dirty="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48</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24</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12</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96</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6</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3</m:t>
                        </m:r>
                      </m:den>
                    </m:f>
                  </m:oMath>
                </a14:m>
                <a:endParaRPr lang="en-IN" dirty="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oMath>
                </a14:m>
                <a:r>
                  <a:rPr lang="en-IN" dirty="0"/>
                  <a:t> sum of probabilities</a:t>
                </a:r>
                <a:br>
                  <a:rPr lang="en-IN" dirty="0"/>
                </a:br>
                <a:r>
                  <a:rPr lang="en-IN" dirty="0"/>
                  <a:t>of samples for which </a:t>
                </a:r>
                <a14:m>
                  <m:oMath xmlns:m="http://schemas.openxmlformats.org/officeDocument/2006/math">
                    <m:r>
                      <a:rPr lang="en-IN" i="1">
                        <a:latin typeface="Cambria Math" panose="02040503050406030204" pitchFamily="18" charset="0"/>
                      </a:rPr>
                      <m:t>𝑋</m:t>
                    </m:r>
                    <m:r>
                      <a:rPr lang="en-IN" i="1">
                        <a:latin typeface="Cambria Math" panose="02040503050406030204" pitchFamily="18" charset="0"/>
                      </a:rPr>
                      <m:t>=1</m:t>
                    </m:r>
                  </m:oMath>
                </a14:m>
                <a:endParaRPr lang="en-IN" dirty="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48</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16</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13</m:t>
                        </m:r>
                      </m:num>
                      <m:den>
                        <m:r>
                          <a:rPr lang="en-IN" b="0" i="1" smtClean="0">
                            <a:latin typeface="Cambria Math" panose="02040503050406030204" pitchFamily="18" charset="0"/>
                            <a:ea typeface="Cambria Math" panose="02040503050406030204" pitchFamily="18" charset="0"/>
                          </a:rPr>
                          <m:t>96</m:t>
                        </m:r>
                      </m:den>
                    </m:f>
                  </m:oMath>
                </a14:m>
                <a:endParaRPr lang="en-IN" dirty="0"/>
              </a:p>
              <a:p>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6592687" cy="5746376"/>
              </a:xfrm>
              <a:blipFill>
                <a:blip r:embed="rId2"/>
                <a:stretch>
                  <a:fillRect l="-101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11</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grpSp>
        <p:nvGrpSpPr>
          <p:cNvPr id="63" name="Group 62"/>
          <p:cNvGrpSpPr/>
          <p:nvPr/>
        </p:nvGrpSpPr>
        <p:grpSpPr>
          <a:xfrm>
            <a:off x="6635835" y="1634361"/>
            <a:ext cx="5521133" cy="3818428"/>
            <a:chOff x="6635835" y="1634361"/>
            <a:chExt cx="5521133" cy="3818428"/>
          </a:xfrm>
        </p:grpSpPr>
        <p:grpSp>
          <p:nvGrpSpPr>
            <p:cNvPr id="41" name="Group 40"/>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35" name="TextBox 34"/>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42" name="Group 41"/>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43" name="TextBox 4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49" name="Group 48"/>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50" name="TextBox 49"/>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56" name="Group 55"/>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57" name="TextBox 5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p:spTree>
    <p:extLst>
      <p:ext uri="{BB962C8B-B14F-4D97-AF65-F5344CB8AC3E}">
        <p14:creationId xmlns:p14="http://schemas.microsoft.com/office/powerpoint/2010/main" val="302985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of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a:t>Let </a:t>
                </a:r>
                <a14:m>
                  <m:oMath xmlns:m="http://schemas.openxmlformats.org/officeDocument/2006/math">
                    <m:r>
                      <m:rPr>
                        <m:sty m:val="p"/>
                      </m:rPr>
                      <a:rPr lang="en-IN" b="0" i="0" smtClean="0">
                        <a:latin typeface="Cambria Math" panose="02040503050406030204" pitchFamily="18" charset="0"/>
                      </a:rPr>
                      <m:t>Ω</m:t>
                    </m:r>
                  </m:oMath>
                </a14:m>
                <a:r>
                  <a:rPr lang="en-IN" dirty="0"/>
                  <a:t> denote the sample space (set of all possible outcomes)</a:t>
                </a:r>
              </a:p>
              <a:p>
                <a:r>
                  <a:rPr lang="en-IN" dirty="0"/>
                  <a:t>Let </a:t>
                </a:r>
                <a14:m>
                  <m:oMath xmlns:m="http://schemas.openxmlformats.org/officeDocument/2006/math">
                    <m:r>
                      <a:rPr lang="en-IN" b="0" i="1" smtClean="0">
                        <a:latin typeface="Cambria Math" panose="02040503050406030204" pitchFamily="18" charset="0"/>
                      </a:rPr>
                      <m:t>𝑋</m:t>
                    </m:r>
                  </m:oMath>
                </a14:m>
                <a:r>
                  <a:rPr lang="en-IN" dirty="0"/>
                  <a:t> be any (discrete) random variable and 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a:t> denote the set of (numerical) values </a:t>
                </a:r>
                <a14:m>
                  <m:oMath xmlns:m="http://schemas.openxmlformats.org/officeDocument/2006/math">
                    <m:r>
                      <a:rPr lang="en-IN" b="0" i="1" smtClean="0">
                        <a:latin typeface="Cambria Math" panose="02040503050406030204" pitchFamily="18" charset="0"/>
                      </a:rPr>
                      <m:t>𝑋</m:t>
                    </m:r>
                  </m:oMath>
                </a14:m>
                <a:r>
                  <a:rPr lang="en-IN" dirty="0"/>
                  <a:t> could possibly take (even unlikely values)</a:t>
                </a:r>
              </a:p>
              <a:p>
                <a:pPr lvl="2"/>
                <a:r>
                  <a:rPr lang="en-IN" dirty="0"/>
                  <a:t>The set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a:t> is called the </a:t>
                </a:r>
                <a:r>
                  <a:rPr lang="en-IN" i="0" dirty="0"/>
                  <a:t>support</a:t>
                </a:r>
                <a:r>
                  <a:rPr lang="en-IN" dirty="0"/>
                  <a:t> of the random variable </a:t>
                </a:r>
                <a14:m>
                  <m:oMath xmlns:m="http://schemas.openxmlformats.org/officeDocument/2006/math">
                    <m:r>
                      <a:rPr lang="en-IN" b="0" i="1" smtClean="0">
                        <a:latin typeface="Cambria Math" panose="02040503050406030204" pitchFamily="18" charset="0"/>
                      </a:rPr>
                      <m:t>𝑋</m:t>
                    </m:r>
                  </m:oMath>
                </a14:m>
                <a:endParaRPr lang="en-IN" dirty="0"/>
              </a:p>
              <a:p>
                <a:pPr lvl="2"/>
                <a:r>
                  <a:rPr lang="en-IN" dirty="0"/>
                  <a:t>In previous example,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e>
                    </m:d>
                  </m:oMath>
                </a14:m>
                <a:endParaRPr lang="en-IN" dirty="0"/>
              </a:p>
              <a:p>
                <a:r>
                  <a:rPr lang="en-IN" dirty="0"/>
                  <a:t>For any outcome </a:t>
                </a:r>
                <a14:m>
                  <m:oMath xmlns:m="http://schemas.openxmlformats.org/officeDocument/2006/math">
                    <m:r>
                      <a:rPr lang="en-IN" b="0" i="1" smtClean="0">
                        <a:latin typeface="Cambria Math" panose="02040503050406030204" pitchFamily="18" charset="0"/>
                      </a:rPr>
                      <m:t>𝜔</m:t>
                    </m:r>
                    <m:r>
                      <a:rPr lang="en-IN" b="0" i="1" smtClean="0">
                        <a:latin typeface="Cambria Math" panose="02040503050406030204" pitchFamily="18" charset="0"/>
                      </a:rPr>
                      <m:t>∈</m:t>
                    </m:r>
                    <m:r>
                      <m:rPr>
                        <m:sty m:val="p"/>
                      </m:rPr>
                      <a:rPr lang="en-IN" b="0" i="0" smtClean="0">
                        <a:latin typeface="Cambria Math" panose="02040503050406030204" pitchFamily="18" charset="0"/>
                      </a:rPr>
                      <m:t>Ω</m:t>
                    </m:r>
                  </m:oMath>
                </a14:m>
                <a:r>
                  <a:rPr lang="en-IN" dirty="0"/>
                  <a:t>, let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oMath>
                </a14:m>
                <a:r>
                  <a:rPr lang="en-IN" dirty="0"/>
                  <a:t> denote value of </a:t>
                </a:r>
                <a14:m>
                  <m:oMath xmlns:m="http://schemas.openxmlformats.org/officeDocument/2006/math">
                    <m:r>
                      <a:rPr lang="en-IN" b="0" i="1" smtClean="0">
                        <a:latin typeface="Cambria Math" panose="02040503050406030204" pitchFamily="18" charset="0"/>
                      </a:rPr>
                      <m:t>𝑋</m:t>
                    </m:r>
                  </m:oMath>
                </a14:m>
                <a:r>
                  <a:rPr lang="en-IN" dirty="0"/>
                  <a:t> on that outcome</a:t>
                </a:r>
              </a:p>
              <a:p>
                <a:pPr lvl="2"/>
                <a:r>
                  <a:rPr lang="en-IN" dirty="0"/>
                  <a:t>For example,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      </m:t>
                        </m:r>
                      </m:e>
                    </m:d>
                    <m:r>
                      <a:rPr lang="en-IN" b="0" i="1" smtClean="0">
                        <a:latin typeface="Cambria Math" panose="02040503050406030204" pitchFamily="18" charset="0"/>
                      </a:rPr>
                      <m:t>=3</m:t>
                    </m:r>
                  </m:oMath>
                </a14:m>
                <a:r>
                  <a:rPr lang="en-IN" dirty="0"/>
                  <a:t> and </a:t>
                </a:r>
                <a14:m>
                  <m:oMath xmlns:m="http://schemas.openxmlformats.org/officeDocument/2006/math">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      </m:t>
                        </m:r>
                      </m:e>
                    </m:d>
                    <m:r>
                      <a:rPr lang="en-IN" b="0" i="1" smtClean="0">
                        <a:latin typeface="Cambria Math" panose="02040503050406030204" pitchFamily="18" charset="0"/>
                      </a:rPr>
                      <m:t>=2</m:t>
                    </m:r>
                  </m:oMath>
                </a14:m>
                <a:r>
                  <a:rPr lang="en-IN" dirty="0"/>
                  <a:t> (</a:t>
                </a:r>
                <a14:m>
                  <m:oMath xmlns:m="http://schemas.openxmlformats.org/officeDocument/2006/math">
                    <m:r>
                      <a:rPr lang="en-IN">
                        <a:latin typeface="Cambria Math" panose="02040503050406030204" pitchFamily="18" charset="0"/>
                      </a:rPr>
                      <m:t>𝑌</m:t>
                    </m:r>
                  </m:oMath>
                </a14:m>
                <a:r>
                  <a:rPr lang="en-IN" dirty="0"/>
                  <a:t> encodes </a:t>
                </a:r>
                <a:r>
                  <a:rPr lang="en-IN" dirty="0" err="1"/>
                  <a:t>color</a:t>
                </a:r>
                <a:r>
                  <a:rPr lang="en-IN" dirty="0"/>
                  <a:t>)</a:t>
                </a:r>
              </a:p>
              <a:p>
                <a:r>
                  <a:rPr lang="en-IN" dirty="0"/>
                  <a:t>For any value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a:t> (i.e. any valid value), we define</a:t>
                </a:r>
                <a:br>
                  <a:rPr lang="en-IN" dirty="0"/>
                </a:b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𝜔</m:t>
                        </m:r>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Ω</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sub>
                      <m:sup/>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𝑝</m:t>
                            </m:r>
                          </m:e>
                          <m:sub>
                            <m:r>
                              <a:rPr lang="en-IN" b="0" i="1" smtClean="0">
                                <a:latin typeface="Cambria Math" panose="02040503050406030204" pitchFamily="18" charset="0"/>
                                <a:ea typeface="Cambria Math" panose="02040503050406030204" pitchFamily="18" charset="0"/>
                              </a:rPr>
                              <m:t>𝜔</m:t>
                            </m:r>
                          </m:sub>
                        </m:sSub>
                      </m:e>
                    </m:nary>
                  </m:oMath>
                </a14:m>
                <a:endParaRPr lang="en-IN" dirty="0"/>
              </a:p>
              <a:p>
                <a:r>
                  <a:rPr lang="en-IN" dirty="0"/>
                  <a:t>Sometimes we use lazy notation to denote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12</a:t>
            </a:fld>
            <a:endParaRPr lang="en-US"/>
          </a:p>
        </p:txBody>
      </p:sp>
      <p:sp>
        <p:nvSpPr>
          <p:cNvPr id="5" name="Oval 4"/>
          <p:cNvSpPr/>
          <p:nvPr/>
        </p:nvSpPr>
        <p:spPr>
          <a:xfrm>
            <a:off x="3173037" y="4037743"/>
            <a:ext cx="464014" cy="4640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6" name="Oval 5"/>
          <p:cNvSpPr/>
          <p:nvPr/>
        </p:nvSpPr>
        <p:spPr>
          <a:xfrm>
            <a:off x="5525819" y="4037743"/>
            <a:ext cx="464014" cy="4640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nvGrpSpPr>
          <p:cNvPr id="9" name="Group 8"/>
          <p:cNvGrpSpPr/>
          <p:nvPr/>
        </p:nvGrpSpPr>
        <p:grpSpPr>
          <a:xfrm>
            <a:off x="7327663" y="3457750"/>
            <a:ext cx="4864335" cy="1159985"/>
            <a:chOff x="6914508" y="4032266"/>
            <a:chExt cx="4864335" cy="1159985"/>
          </a:xfrm>
        </p:grpSpPr>
        <mc:AlternateContent xmlns:mc="http://schemas.openxmlformats.org/markup-compatibility/2006" xmlns:a14="http://schemas.microsoft.com/office/drawing/2010/main">
          <mc:Choice Requires="a14">
            <p:sp>
              <p:nvSpPr>
                <p:cNvPr id="7" name="Rectangular Callout 6"/>
                <p:cNvSpPr/>
                <p:nvPr/>
              </p:nvSpPr>
              <p:spPr>
                <a:xfrm>
                  <a:off x="6914508" y="4032266"/>
                  <a:ext cx="4864335" cy="1159985"/>
                </a:xfrm>
                <a:prstGeom prst="wedgeRectCallout">
                  <a:avLst>
                    <a:gd name="adj1" fmla="val -25907"/>
                    <a:gd name="adj2" fmla="val 1068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𝑝</m:t>
                          </m:r>
                        </m:e>
                        <m:sub>
                          <m:r>
                            <a:rPr lang="en-IN" sz="2400" b="0" i="1" smtClean="0">
                              <a:solidFill>
                                <a:schemeClr val="tx1"/>
                              </a:solidFill>
                              <a:latin typeface="Cambria Math" panose="02040503050406030204" pitchFamily="18" charset="0"/>
                            </a:rPr>
                            <m:t>𝜔</m:t>
                          </m:r>
                        </m:sub>
                      </m:sSub>
                    </m:oMath>
                  </a14:m>
                  <a:r>
                    <a:rPr lang="en-IN" sz="2400" dirty="0">
                      <a:solidFill>
                        <a:schemeClr val="tx1"/>
                      </a:solidFill>
                      <a:latin typeface="+mj-lt"/>
                    </a:rPr>
                    <a:t> is the probability with which an outcome </a:t>
                  </a:r>
                  <a14:m>
                    <m:oMath xmlns:m="http://schemas.openxmlformats.org/officeDocument/2006/math">
                      <m:r>
                        <a:rPr lang="en-IN" sz="2400" b="0" i="1" smtClean="0">
                          <a:solidFill>
                            <a:schemeClr val="tx1"/>
                          </a:solidFill>
                          <a:latin typeface="Cambria Math" panose="02040503050406030204" pitchFamily="18" charset="0"/>
                        </a:rPr>
                        <m:t>𝜔</m:t>
                      </m:r>
                    </m:oMath>
                  </a14:m>
                  <a:r>
                    <a:rPr lang="en-IN" sz="2400" dirty="0">
                      <a:solidFill>
                        <a:schemeClr val="tx1"/>
                      </a:solidFill>
                      <a:latin typeface="+mj-lt"/>
                    </a:rPr>
                    <a:t> happens. </a:t>
                  </a:r>
                  <a:r>
                    <a:rPr lang="en-IN" sz="2400" dirty="0" err="1">
                      <a:solidFill>
                        <a:schemeClr val="tx1"/>
                      </a:solidFill>
                      <a:latin typeface="+mj-lt"/>
                    </a:rPr>
                    <a:t>E.g</a:t>
                  </a:r>
                  <a:r>
                    <a:rPr lang="en-IN" sz="2400" dirty="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𝑝</m:t>
                      </m:r>
                      <m:r>
                        <a:rPr lang="en-IN" sz="2400" b="0" i="1" smtClean="0">
                          <a:solidFill>
                            <a:schemeClr val="tx1"/>
                          </a:solidFill>
                          <a:latin typeface="Cambria Math" panose="02040503050406030204" pitchFamily="18" charset="0"/>
                        </a:rPr>
                        <m:t>   =</m:t>
                      </m:r>
                      <m:f>
                        <m:fPr>
                          <m:ctrlPr>
                            <a:rPr lang="en-IN" sz="2400" b="0" i="1" smtClean="0">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1</m:t>
                          </m:r>
                        </m:num>
                        <m:den>
                          <m:r>
                            <a:rPr lang="en-IN" sz="2400" b="0" i="1" smtClean="0">
                              <a:solidFill>
                                <a:schemeClr val="tx1"/>
                              </a:solidFill>
                              <a:latin typeface="Cambria Math" panose="02040503050406030204" pitchFamily="18" charset="0"/>
                            </a:rPr>
                            <m:t>12</m:t>
                          </m:r>
                        </m:den>
                      </m:f>
                    </m:oMath>
                  </a14:m>
                  <a:r>
                    <a:rPr lang="en-IN" sz="2400" dirty="0">
                      <a:solidFill>
                        <a:schemeClr val="tx1"/>
                      </a:solidFill>
                      <a:latin typeface="+mj-lt"/>
                    </a:rPr>
                    <a:t> </a:t>
                  </a:r>
                </a:p>
              </p:txBody>
            </p:sp>
          </mc:Choice>
          <mc:Fallback xmlns="">
            <p:sp>
              <p:nvSpPr>
                <p:cNvPr id="7" name="Rectangular Callout 6"/>
                <p:cNvSpPr>
                  <a:spLocks noRot="1" noChangeAspect="1" noMove="1" noResize="1" noEditPoints="1" noAdjustHandles="1" noChangeArrowheads="1" noChangeShapeType="1" noTextEdit="1"/>
                </p:cNvSpPr>
                <p:nvPr/>
              </p:nvSpPr>
              <p:spPr>
                <a:xfrm>
                  <a:off x="6914508" y="4032266"/>
                  <a:ext cx="4864335" cy="1159985"/>
                </a:xfrm>
                <a:prstGeom prst="wedgeRectCallout">
                  <a:avLst>
                    <a:gd name="adj1" fmla="val -25907"/>
                    <a:gd name="adj2" fmla="val 106878"/>
                  </a:avLst>
                </a:prstGeom>
                <a:blipFill>
                  <a:blip r:embed="rId3"/>
                  <a:stretch>
                    <a:fillRect/>
                  </a:stretch>
                </a:blipFill>
                <a:ln w="38100">
                  <a:solidFill>
                    <a:schemeClr val="accent1"/>
                  </a:solidFill>
                </a:ln>
              </p:spPr>
              <p:txBody>
                <a:bodyPr/>
                <a:lstStyle/>
                <a:p>
                  <a:r>
                    <a:rPr lang="en-IN">
                      <a:noFill/>
                    </a:rPr>
                    <a:t> </a:t>
                  </a:r>
                </a:p>
              </p:txBody>
            </p:sp>
          </mc:Fallback>
        </mc:AlternateContent>
        <p:sp>
          <p:nvSpPr>
            <p:cNvPr id="8" name="Oval 7"/>
            <p:cNvSpPr/>
            <p:nvPr/>
          </p:nvSpPr>
          <p:spPr>
            <a:xfrm>
              <a:off x="10533750" y="4791557"/>
              <a:ext cx="308226" cy="3082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spTree>
    <p:extLst>
      <p:ext uri="{BB962C8B-B14F-4D97-AF65-F5344CB8AC3E}">
        <p14:creationId xmlns:p14="http://schemas.microsoft.com/office/powerpoint/2010/main" val="87930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of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a:t>No matter how we define our random variable, if it is discrete valued, then the following must hold</a:t>
                </a:r>
              </a:p>
              <a:p>
                <a:r>
                  <a:rPr lang="en-IN" dirty="0"/>
                  <a:t>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a:t>, we must have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≥0</m:t>
                    </m:r>
                  </m:oMath>
                </a14:m>
                <a:endParaRPr lang="en-IN" dirty="0"/>
              </a:p>
              <a:p>
                <a:pPr lvl="2"/>
                <a:r>
                  <a:rPr lang="en-IN" dirty="0"/>
                  <a:t>If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=0</m:t>
                    </m:r>
                  </m:oMath>
                </a14:m>
                <a:r>
                  <a:rPr lang="en-IN" dirty="0"/>
                  <a:t> then we say </a:t>
                </a:r>
                <a14:m>
                  <m:oMath xmlns:m="http://schemas.openxmlformats.org/officeDocument/2006/math">
                    <m:r>
                      <a:rPr lang="en-IN" b="0" i="1" smtClean="0">
                        <a:latin typeface="Cambria Math" panose="02040503050406030204" pitchFamily="18" charset="0"/>
                      </a:rPr>
                      <m:t>𝑥</m:t>
                    </m:r>
                  </m:oMath>
                </a14:m>
                <a:r>
                  <a:rPr lang="en-IN" dirty="0"/>
                  <a:t> is an impossible value for random variable </a:t>
                </a:r>
                <a14:m>
                  <m:oMath xmlns:m="http://schemas.openxmlformats.org/officeDocument/2006/math">
                    <m:r>
                      <a:rPr lang="en-IN" b="0" i="1" smtClean="0">
                        <a:latin typeface="Cambria Math" panose="02040503050406030204" pitchFamily="18" charset="0"/>
                      </a:rPr>
                      <m:t>𝑋</m:t>
                    </m:r>
                  </m:oMath>
                </a14:m>
                <a:endParaRPr lang="en-IN" dirty="0"/>
              </a:p>
              <a:p>
                <a:pPr lvl="2"/>
                <a:r>
                  <a:rPr lang="en-IN" dirty="0"/>
                  <a:t>If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oMath>
                </a14:m>
                <a:r>
                  <a:rPr lang="en-IN" dirty="0"/>
                  <a:t> then we say that </a:t>
                </a:r>
                <a14:m>
                  <m:oMath xmlns:m="http://schemas.openxmlformats.org/officeDocument/2006/math">
                    <m:r>
                      <a:rPr lang="en-IN">
                        <a:latin typeface="Cambria Math" panose="02040503050406030204" pitchFamily="18" charset="0"/>
                      </a:rPr>
                      <m:t>𝑋</m:t>
                    </m:r>
                  </m:oMath>
                </a14:m>
                <a:r>
                  <a:rPr lang="en-IN" dirty="0"/>
                  <a:t> </a:t>
                </a:r>
                <a:r>
                  <a:rPr lang="en-IN" i="0" dirty="0"/>
                  <a:t>almost surely</a:t>
                </a:r>
                <a:r>
                  <a:rPr lang="en-IN" dirty="0"/>
                  <a:t> takes the value </a:t>
                </a:r>
                <a14:m>
                  <m:oMath xmlns:m="http://schemas.openxmlformats.org/officeDocument/2006/math">
                    <m:r>
                      <a:rPr lang="en-IN">
                        <a:latin typeface="Cambria Math" panose="02040503050406030204" pitchFamily="18" charset="0"/>
                      </a:rPr>
                      <m:t>𝑥</m:t>
                    </m:r>
                  </m:oMath>
                </a14:m>
                <a:r>
                  <a:rPr lang="en-IN" dirty="0"/>
                  <a:t> </a:t>
                </a:r>
              </a:p>
              <a:p>
                <a:r>
                  <a:rPr lang="en-IN" dirty="0"/>
                  <a:t>We must have </a:t>
                </a:r>
                <a14:m>
                  <m:oMath xmlns:m="http://schemas.openxmlformats.org/officeDocument/2006/math">
                    <m:nary>
                      <m:naryPr>
                        <m:chr m:val="∑"/>
                        <m:limLoc m:val="subSup"/>
                        <m:supHide m:val="on"/>
                        <m:ctrlPr>
                          <a:rPr lang="en-IN" i="1">
                            <a:latin typeface="Cambria Math" panose="02040503050406030204" pitchFamily="18" charset="0"/>
                          </a:rPr>
                        </m:ctrlPr>
                      </m:naryPr>
                      <m:sub>
                        <m:r>
                          <m:rPr>
                            <m:brk m:alnAt="9"/>
                          </m:rPr>
                          <a:rPr lang="en-IN" i="1">
                            <a:latin typeface="Cambria Math" panose="02040503050406030204" pitchFamily="18" charset="0"/>
                          </a:rPr>
                          <m:t>𝑥</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𝑋</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e>
                    </m:nary>
                    <m:r>
                      <a:rPr lang="en-IN">
                        <a:latin typeface="Cambria Math" panose="02040503050406030204" pitchFamily="18" charset="0"/>
                      </a:rPr>
                      <m:t>=1</m:t>
                    </m:r>
                  </m:oMath>
                </a14:m>
                <a:endParaRPr lang="en-IN" dirty="0"/>
              </a:p>
              <a:p>
                <a:pPr lvl="2"/>
                <a:r>
                  <a:rPr lang="en-IN" dirty="0"/>
                  <a:t>Another way of saying that when we get a sample, the random variable </a:t>
                </a:r>
                <a14:m>
                  <m:oMath xmlns:m="http://schemas.openxmlformats.org/officeDocument/2006/math">
                    <m:r>
                      <a:rPr lang="en-IN" b="0" i="1" smtClean="0">
                        <a:latin typeface="Cambria Math" panose="02040503050406030204" pitchFamily="18" charset="0"/>
                      </a:rPr>
                      <m:t>𝑋</m:t>
                    </m:r>
                  </m:oMath>
                </a14:m>
                <a:r>
                  <a:rPr lang="en-IN" dirty="0"/>
                  <a:t> must take some valid value on that sample, it cannot remain undefined!</a:t>
                </a:r>
              </a:p>
              <a:p>
                <a:pPr lvl="2"/>
                <a:r>
                  <a:rPr lang="en-IN" dirty="0"/>
                  <a:t>It is a different thing that we (e.g. the ML </a:t>
                </a:r>
                <a:r>
                  <a:rPr lang="en-IN" dirty="0" err="1"/>
                  <a:t>algo</a:t>
                </a:r>
                <a:r>
                  <a:rPr lang="en-IN" dirty="0"/>
                  <a:t>) may not </a:t>
                </a:r>
                <a:r>
                  <a:rPr lang="en-IN" i="0" dirty="0"/>
                  <a:t>know</a:t>
                </a:r>
                <a:r>
                  <a:rPr lang="en-IN" dirty="0"/>
                  <a:t> what value </a:t>
                </a:r>
                <a14:m>
                  <m:oMath xmlns:m="http://schemas.openxmlformats.org/officeDocument/2006/math">
                    <m:r>
                      <a:rPr lang="en-IN" b="0" i="1" smtClean="0">
                        <a:latin typeface="Cambria Math" panose="02040503050406030204" pitchFamily="18" charset="0"/>
                      </a:rPr>
                      <m:t>𝑋</m:t>
                    </m:r>
                  </m:oMath>
                </a14:m>
                <a:r>
                  <a:rPr lang="en-IN" dirty="0"/>
                  <a:t> has taken on that sample, but there must be some hidden value it did take</a:t>
                </a:r>
              </a:p>
              <a:p>
                <a:r>
                  <a:rPr lang="en-IN" dirty="0"/>
                  <a:t>An immediate consequence of the above two rules is that we must have, for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𝑋</m:t>
                        </m:r>
                      </m:sub>
                    </m:sSub>
                  </m:oMath>
                </a14:m>
                <a:r>
                  <a:rPr lang="en-IN" dirty="0"/>
                  <a:t>, we must have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≤1</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b="-95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13</a:t>
            </a:fld>
            <a:endParaRPr lang="en-US"/>
          </a:p>
        </p:txBody>
      </p:sp>
    </p:spTree>
    <p:extLst>
      <p:ext uri="{BB962C8B-B14F-4D97-AF65-F5344CB8AC3E}">
        <p14:creationId xmlns:p14="http://schemas.microsoft.com/office/powerpoint/2010/main" val="169195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 Mass Function (PMF)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a:t>A fancy name for a function that tells us the probability of the random variable taking any particular value</a:t>
                </a:r>
              </a:p>
              <a:p>
                <a:r>
                  <a:rPr lang="en-IN" dirty="0"/>
                  <a:t>For a discrete random variable </a:t>
                </a:r>
                <a14:m>
                  <m:oMath xmlns:m="http://schemas.openxmlformats.org/officeDocument/2006/math">
                    <m:r>
                      <a:rPr lang="en-IN" i="1">
                        <a:latin typeface="Cambria Math" panose="02040503050406030204" pitchFamily="18" charset="0"/>
                      </a:rPr>
                      <m:t>𝑋</m:t>
                    </m:r>
                  </m:oMath>
                </a14:m>
                <a:r>
                  <a:rPr lang="en-IN" dirty="0"/>
                  <a:t>, its PMF </a:t>
                </a:r>
                <a14:m>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a14:m>
                <a:r>
                  <a:rPr lang="en-IN" dirty="0"/>
                  <a:t> tells us, for any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𝑋</m:t>
                        </m:r>
                      </m:sub>
                    </m:sSub>
                  </m:oMath>
                </a14:m>
                <a:r>
                  <a:rPr lang="en-IN" dirty="0"/>
                  <a:t>, what is the probability of </a:t>
                </a:r>
                <a14:m>
                  <m:oMath xmlns:m="http://schemas.openxmlformats.org/officeDocument/2006/math">
                    <m:r>
                      <a:rPr lang="en-US" i="1">
                        <a:latin typeface="Cambria Math" panose="02040503050406030204" pitchFamily="18" charset="0"/>
                      </a:rPr>
                      <m:t>𝑋</m:t>
                    </m:r>
                  </m:oMath>
                </a14:m>
                <a:r>
                  <a:rPr lang="en-IN" dirty="0"/>
                  <a:t> taking the value </a:t>
                </a:r>
                <a14:m>
                  <m:oMath xmlns:m="http://schemas.openxmlformats.org/officeDocument/2006/math">
                    <m:r>
                      <a:rPr lang="en-US" i="1">
                        <a:latin typeface="Cambria Math" panose="02040503050406030204" pitchFamily="18" charset="0"/>
                      </a:rPr>
                      <m:t>𝑥</m:t>
                    </m:r>
                  </m:oMath>
                </a14:m>
                <a:r>
                  <a:rPr lang="en-IN" dirty="0"/>
                  <a:t> i.e. </a:t>
                </a:r>
                <a14:m>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oMath>
                </a14:m>
                <a:endParaRPr lang="en-IN" dirty="0"/>
              </a:p>
              <a:p>
                <a:r>
                  <a:rPr lang="en-US" b="1" dirty="0"/>
                  <a:t>Warning</a:t>
                </a:r>
                <a:r>
                  <a:rPr lang="en-US" dirty="0"/>
                  <a:t>: papers/books often use lazy or confusing notation – take care</a:t>
                </a:r>
              </a:p>
              <a:p>
                <a:pPr lvl="2"/>
                <a:r>
                  <a:rPr lang="en-US" dirty="0"/>
                  <a:t>Often the </a:t>
                </a:r>
                <a:r>
                  <a:rPr lang="en-IN" dirty="0"/>
                  <a:t>blackboard letter P i.e. </a:t>
                </a:r>
                <a14:m>
                  <m:oMath xmlns:m="http://schemas.openxmlformats.org/officeDocument/2006/math">
                    <m:r>
                      <a:rPr lang="en-IN">
                        <a:latin typeface="Cambria Math" panose="02040503050406030204" pitchFamily="18" charset="0"/>
                        <a:ea typeface="Cambria Math" panose="02040503050406030204" pitchFamily="18" charset="0"/>
                      </a:rPr>
                      <m:t>ℙ</m:t>
                    </m:r>
                  </m:oMath>
                </a14:m>
                <a:r>
                  <a:rPr lang="en-IN" dirty="0"/>
                  <a:t> used to denote PMF i.e.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oMath>
                </a14:m>
                <a:endParaRPr lang="en-US" b="1" dirty="0"/>
              </a:p>
              <a:p>
                <a:pPr lvl="2"/>
                <a:r>
                  <a:rPr lang="en-US" dirty="0"/>
                  <a:t>Sometimes may write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a14:m>
                <a:r>
                  <a:rPr lang="en-US" dirty="0"/>
                  <a:t> to emphasize that this PMF for </a:t>
                </a:r>
                <a14:m>
                  <m:oMath xmlns:m="http://schemas.openxmlformats.org/officeDocument/2006/math">
                    <m:r>
                      <a:rPr lang="en-US" b="0" i="1" smtClean="0">
                        <a:latin typeface="Cambria Math" panose="02040503050406030204" pitchFamily="18" charset="0"/>
                      </a:rPr>
                      <m:t>𝑋</m:t>
                    </m:r>
                  </m:oMath>
                </a14:m>
                <a:r>
                  <a:rPr lang="en-US" dirty="0"/>
                  <a:t> and not some </a:t>
                </a:r>
                <a14:m>
                  <m:oMath xmlns:m="http://schemas.openxmlformats.org/officeDocument/2006/math">
                    <m:r>
                      <a:rPr lang="en-US" b="0" i="1" smtClean="0">
                        <a:latin typeface="Cambria Math" panose="02040503050406030204" pitchFamily="18" charset="0"/>
                      </a:rPr>
                      <m:t>𝑌</m:t>
                    </m:r>
                  </m:oMath>
                </a14:m>
                <a:endParaRPr lang="en-US" dirty="0"/>
              </a:p>
              <a:p>
                <a:pPr lvl="2"/>
                <a:r>
                  <a:rPr lang="en-US" dirty="0"/>
                  <a:t>Sometimes,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is also used to refer to the PMF of the random variable </a:t>
                </a:r>
                <a14:m>
                  <m:oMath xmlns:m="http://schemas.openxmlformats.org/officeDocument/2006/math">
                    <m:r>
                      <a:rPr lang="en-US" b="0" i="1" smtClean="0">
                        <a:latin typeface="Cambria Math" panose="02040503050406030204" pitchFamily="18" charset="0"/>
                      </a:rPr>
                      <m:t>𝑋</m:t>
                    </m:r>
                  </m:oMath>
                </a14:m>
                <a:endParaRPr lang="en-US" dirty="0"/>
              </a:p>
              <a:p>
                <a:r>
                  <a:rPr lang="en-US" b="1" dirty="0"/>
                  <a:t>Sampling from a PMF</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oMath>
                </a14:m>
                <a:r>
                  <a:rPr lang="en-US" dirty="0"/>
                  <a:t> 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m:rPr>
                            <m:sty m:val="p"/>
                          </m:rPr>
                          <a:rPr lang="en-US" b="0" i="0" smtClean="0">
                            <a:latin typeface="Cambria Math" panose="02040503050406030204" pitchFamily="18" charset="0"/>
                            <a:ea typeface="Cambria Math" panose="02040503050406030204" pitchFamily="18" charset="0"/>
                          </a:rPr>
                          <m:t>X</m:t>
                        </m:r>
                      </m:sub>
                    </m:sSub>
                  </m:oMath>
                </a14:m>
                <a:r>
                  <a:rPr lang="en-US" dirty="0"/>
                  <a:t> or even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oMath>
                </a14:m>
                <a:r>
                  <a:rPr lang="en-US" dirty="0"/>
                  <a:t> means that we generated an outcome </a:t>
                </a:r>
                <a14:m>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m:t>
                    </m:r>
                    <m:r>
                      <m:rPr>
                        <m:sty m:val="p"/>
                      </m:rPr>
                      <a:rPr lang="en-US" b="0" i="0" smtClean="0">
                        <a:latin typeface="Cambria Math" panose="02040503050406030204" pitchFamily="18" charset="0"/>
                      </a:rPr>
                      <m:t>Ω</m:t>
                    </m:r>
                  </m:oMath>
                </a14:m>
                <a:r>
                  <a:rPr lang="en-US" dirty="0"/>
                  <a:t> , e.g.       according to the probability distribution and are looking at </a:t>
                </a:r>
                <a14:m>
                  <m:oMath xmlns:m="http://schemas.openxmlformats.org/officeDocument/2006/math">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51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14</a:t>
            </a:fld>
            <a:endParaRPr lang="en-US"/>
          </a:p>
        </p:txBody>
      </p:sp>
      <p:sp>
        <p:nvSpPr>
          <p:cNvPr id="5" name="Oval 4"/>
          <p:cNvSpPr/>
          <p:nvPr/>
        </p:nvSpPr>
        <p:spPr>
          <a:xfrm>
            <a:off x="7570377" y="5414480"/>
            <a:ext cx="464014" cy="4640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1107" y="305492"/>
            <a:ext cx="1720892" cy="1720892"/>
          </a:xfrm>
          <a:prstGeom prst="rect">
            <a:avLst/>
          </a:prstGeom>
        </p:spPr>
      </p:pic>
      <mc:AlternateContent xmlns:mc="http://schemas.openxmlformats.org/markup-compatibility/2006" xmlns:a14="http://schemas.microsoft.com/office/drawing/2010/main">
        <mc:Choice Requires="a14">
          <p:sp>
            <p:nvSpPr>
              <p:cNvPr id="7" name="Rectangular Callout 6"/>
              <p:cNvSpPr/>
              <p:nvPr/>
            </p:nvSpPr>
            <p:spPr>
              <a:xfrm>
                <a:off x="3431569" y="36190"/>
                <a:ext cx="6966009" cy="1375080"/>
              </a:xfrm>
              <a:prstGeom prst="wedgeRectCallout">
                <a:avLst>
                  <a:gd name="adj1" fmla="val 61137"/>
                  <a:gd name="adj2" fmla="val 4910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Note that this will always give us values </a:t>
                </a:r>
                <a14:m>
                  <m:oMath xmlns:m="http://schemas.openxmlformats.org/officeDocument/2006/math">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𝑆</m:t>
                        </m:r>
                      </m:e>
                      <m:sub>
                        <m:r>
                          <a:rPr lang="en-US" sz="2400" b="0" i="1" smtClean="0">
                            <a:solidFill>
                              <a:schemeClr val="tx1"/>
                            </a:solidFill>
                            <a:latin typeface="Cambria Math" panose="02040503050406030204" pitchFamily="18" charset="0"/>
                          </a:rPr>
                          <m:t>𝑋</m:t>
                        </m:r>
                      </m:sub>
                    </m:sSub>
                  </m:oMath>
                </a14:m>
                <a:r>
                  <a:rPr lang="en-IN" sz="2400" dirty="0">
                    <a:solidFill>
                      <a:schemeClr val="tx1"/>
                    </a:solidFill>
                    <a:latin typeface="+mj-lt"/>
                  </a:rPr>
                  <a:t> and that too in a way so that if </a:t>
                </a:r>
                <a14:m>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IN" sz="2400" i="1" smtClean="0">
                            <a:solidFill>
                              <a:schemeClr val="tx1"/>
                            </a:solidFill>
                            <a:latin typeface="Cambria Math" panose="02040503050406030204" pitchFamily="18" charset="0"/>
                            <a:ea typeface="Cambria Math" panose="02040503050406030204" pitchFamily="18" charset="0"/>
                          </a:rPr>
                          <m:t>ℙ</m:t>
                        </m:r>
                      </m:e>
                      <m:sub>
                        <m:r>
                          <a:rPr lang="en-US" sz="2400" b="0" i="1" smtClean="0">
                            <a:solidFill>
                              <a:schemeClr val="tx1"/>
                            </a:solidFill>
                            <a:latin typeface="Cambria Math" panose="02040503050406030204" pitchFamily="18" charset="0"/>
                            <a:ea typeface="Cambria Math" panose="02040503050406030204" pitchFamily="18" charset="0"/>
                          </a:rPr>
                          <m:t>𝑋</m:t>
                        </m:r>
                      </m:sub>
                    </m:sSub>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𝑥</m:t>
                        </m:r>
                      </m:e>
                    </m:d>
                  </m:oMath>
                </a14:m>
                <a:r>
                  <a:rPr lang="en-IN" sz="2400" dirty="0">
                    <a:solidFill>
                      <a:schemeClr val="tx1"/>
                    </a:solidFill>
                    <a:latin typeface="+mj-lt"/>
                  </a:rPr>
                  <a:t> is large, we will get that value </a:t>
                </a:r>
                <a14:m>
                  <m:oMath xmlns:m="http://schemas.openxmlformats.org/officeDocument/2006/math">
                    <m:r>
                      <a:rPr lang="en-US" sz="2400" b="0" i="1" smtClean="0">
                        <a:solidFill>
                          <a:schemeClr val="tx1"/>
                        </a:solidFill>
                        <a:latin typeface="Cambria Math" panose="02040503050406030204" pitchFamily="18" charset="0"/>
                      </a:rPr>
                      <m:t>𝑥</m:t>
                    </m:r>
                  </m:oMath>
                </a14:m>
                <a:r>
                  <a:rPr lang="en-IN" sz="2400" dirty="0">
                    <a:solidFill>
                      <a:schemeClr val="tx1"/>
                    </a:solidFill>
                    <a:latin typeface="+mj-lt"/>
                  </a:rPr>
                  <a:t> more likely than a value </a:t>
                </a:r>
                <a14:m>
                  <m:oMath xmlns:m="http://schemas.openxmlformats.org/officeDocument/2006/math">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𝑥</m:t>
                        </m:r>
                      </m:e>
                    </m:acc>
                  </m:oMath>
                </a14:m>
                <a:r>
                  <a:rPr lang="en-IN" sz="2400" dirty="0">
                    <a:solidFill>
                      <a:schemeClr val="tx1"/>
                    </a:solidFill>
                    <a:latin typeface="+mj-lt"/>
                  </a:rPr>
                  <a:t> for which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acc>
                          <m:accPr>
                            <m:chr m:val="̃"/>
                            <m:ctrlPr>
                              <a:rPr lang="en-US" sz="2400" b="0" i="1" smtClean="0">
                                <a:solidFill>
                                  <a:schemeClr val="tx1"/>
                                </a:solidFill>
                                <a:latin typeface="Cambria Math" panose="02040503050406030204" pitchFamily="18" charset="0"/>
                                <a:ea typeface="Cambria Math" panose="02040503050406030204" pitchFamily="18" charset="0"/>
                              </a:rPr>
                            </m:ctrlPr>
                          </m:accPr>
                          <m:e>
                            <m:r>
                              <a:rPr lang="en-US" sz="2400" b="0" i="1" smtClean="0">
                                <a:solidFill>
                                  <a:schemeClr val="tx1"/>
                                </a:solidFill>
                                <a:latin typeface="Cambria Math" panose="02040503050406030204" pitchFamily="18" charset="0"/>
                                <a:ea typeface="Cambria Math" panose="02040503050406030204" pitchFamily="18" charset="0"/>
                              </a:rPr>
                              <m:t>𝑥</m:t>
                            </m:r>
                          </m:e>
                        </m:acc>
                      </m:e>
                    </m:d>
                    <m:r>
                      <a:rPr lang="en-US" sz="2400" b="0" i="1" smtClean="0">
                        <a:solidFill>
                          <a:schemeClr val="tx1"/>
                        </a:solidFill>
                        <a:latin typeface="Cambria Math" panose="02040503050406030204" pitchFamily="18" charset="0"/>
                        <a:ea typeface="Cambria Math" panose="02040503050406030204" pitchFamily="18" charset="0"/>
                      </a:rPr>
                      <m:t>≈0</m:t>
                    </m:r>
                  </m:oMath>
                </a14:m>
                <a:endParaRPr lang="en-IN"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3431569" y="36190"/>
                <a:ext cx="6966009" cy="1375080"/>
              </a:xfrm>
              <a:prstGeom prst="wedgeRectCallout">
                <a:avLst>
                  <a:gd name="adj1" fmla="val 61137"/>
                  <a:gd name="adj2" fmla="val 49104"/>
                </a:avLst>
              </a:prstGeom>
              <a:blipFill>
                <a:blip r:embed="rId4"/>
                <a:stretch>
                  <a:fillRect l="-940" b="-1724"/>
                </a:stretch>
              </a:blipFill>
              <a:ln w="38100">
                <a:solidFill>
                  <a:schemeClr val="accent1"/>
                </a:solidFill>
              </a:ln>
            </p:spPr>
            <p:txBody>
              <a:bodyPr/>
              <a:lstStyle/>
              <a:p>
                <a:r>
                  <a:rPr lang="en-IN">
                    <a:noFill/>
                  </a:rPr>
                  <a:t> </a:t>
                </a:r>
              </a:p>
            </p:txBody>
          </p:sp>
        </mc:Fallback>
      </mc:AlternateContent>
      <p:grpSp>
        <p:nvGrpSpPr>
          <p:cNvPr id="8" name="Group 7"/>
          <p:cNvGrpSpPr/>
          <p:nvPr/>
        </p:nvGrpSpPr>
        <p:grpSpPr>
          <a:xfrm>
            <a:off x="10621576" y="2127088"/>
            <a:ext cx="1468606" cy="1238929"/>
            <a:chOff x="12383748" y="1219011"/>
            <a:chExt cx="1862104" cy="1570887"/>
          </a:xfrm>
        </p:grpSpPr>
        <p:sp>
          <p:nvSpPr>
            <p:cNvPr id="9" name="Freeform 8"/>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4" name="Rectangular Callout 13"/>
              <p:cNvSpPr/>
              <p:nvPr/>
            </p:nvSpPr>
            <p:spPr>
              <a:xfrm>
                <a:off x="253353" y="1540167"/>
                <a:ext cx="9913382" cy="1893071"/>
              </a:xfrm>
              <a:prstGeom prst="wedgeRectCallout">
                <a:avLst>
                  <a:gd name="adj1" fmla="val 58761"/>
                  <a:gd name="adj2" fmla="val 4004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That is correct. E.g. in our toy setting (where not all samples are equally likely),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𝑅</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29</m:t>
                        </m:r>
                      </m:num>
                      <m:den>
                        <m:r>
                          <a:rPr lang="en-US" sz="2400" b="0" i="1" smtClean="0">
                            <a:solidFill>
                              <a:schemeClr val="tx1"/>
                            </a:solidFill>
                            <a:latin typeface="Cambria Math" panose="02040503050406030204" pitchFamily="18" charset="0"/>
                            <a:ea typeface="Cambria Math" panose="02040503050406030204" pitchFamily="18" charset="0"/>
                          </a:rPr>
                          <m:t>48</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𝐺</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16</m:t>
                        </m:r>
                      </m:num>
                      <m:den>
                        <m:r>
                          <a:rPr lang="en-US" sz="2400" b="0" i="1" smtClean="0">
                            <a:solidFill>
                              <a:schemeClr val="tx1"/>
                            </a:solidFill>
                            <a:latin typeface="Cambria Math" panose="02040503050406030204" pitchFamily="18" charset="0"/>
                            <a:ea typeface="Cambria Math" panose="02040503050406030204" pitchFamily="18" charset="0"/>
                          </a:rPr>
                          <m:t>48</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𝐵</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3</m:t>
                        </m:r>
                      </m:num>
                      <m:den>
                        <m:r>
                          <a:rPr lang="en-US" sz="2400" b="0" i="1" smtClean="0">
                            <a:solidFill>
                              <a:schemeClr val="tx1"/>
                            </a:solidFill>
                            <a:latin typeface="Cambria Math" panose="02040503050406030204" pitchFamily="18" charset="0"/>
                            <a:ea typeface="Cambria Math" panose="02040503050406030204" pitchFamily="18" charset="0"/>
                          </a:rPr>
                          <m:t>48</m:t>
                        </m:r>
                      </m:den>
                    </m:f>
                  </m:oMath>
                </a14:m>
                <a:r>
                  <a:rPr lang="en-IN" sz="2400" dirty="0">
                    <a:solidFill>
                      <a:schemeClr val="tx1"/>
                    </a:solidFill>
                    <a:latin typeface="+mj-lt"/>
                  </a:rPr>
                  <a:t>  so if we sample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ℙ</m:t>
                        </m:r>
                      </m:e>
                      <m:sub>
                        <m:r>
                          <a:rPr lang="en-US" sz="2400" b="0" i="1" smtClean="0">
                            <a:solidFill>
                              <a:schemeClr val="tx1"/>
                            </a:solidFill>
                            <a:latin typeface="Cambria Math" panose="02040503050406030204" pitchFamily="18" charset="0"/>
                            <a:ea typeface="Cambria Math" panose="02040503050406030204" pitchFamily="18" charset="0"/>
                          </a:rPr>
                          <m:t>𝑌</m:t>
                        </m:r>
                      </m:sub>
                    </m:sSub>
                  </m:oMath>
                </a14:m>
                <a:r>
                  <a:rPr lang="en-US" sz="2400" i="1" dirty="0">
                    <a:solidFill>
                      <a:schemeClr val="tx1"/>
                    </a:solidFill>
                    <a:latin typeface="+mj-lt"/>
                  </a:rPr>
                  <a:t> </a:t>
                </a:r>
                <a:r>
                  <a:rPr lang="en-US" sz="2400" dirty="0">
                    <a:solidFill>
                      <a:schemeClr val="tx1"/>
                    </a:solidFill>
                    <a:latin typeface="+mj-lt"/>
                  </a:rPr>
                  <a:t>(recall that </a:t>
                </a:r>
                <a14:m>
                  <m:oMath xmlns:m="http://schemas.openxmlformats.org/officeDocument/2006/math">
                    <m:r>
                      <a:rPr lang="en-US" sz="2400" b="0" i="1" smtClean="0">
                        <a:solidFill>
                          <a:schemeClr val="tx1"/>
                        </a:solidFill>
                        <a:latin typeface="Cambria Math" panose="02040503050406030204" pitchFamily="18" charset="0"/>
                      </a:rPr>
                      <m:t>𝑌</m:t>
                    </m:r>
                  </m:oMath>
                </a14:m>
                <a:r>
                  <a:rPr lang="en-US" sz="2400" dirty="0">
                    <a:solidFill>
                      <a:schemeClr val="tx1"/>
                    </a:solidFill>
                    <a:latin typeface="+mj-lt"/>
                  </a:rPr>
                  <a:t> encodes color) then we are almost twice likely to get </a:t>
                </a:r>
                <a14:m>
                  <m:oMath xmlns:m="http://schemas.openxmlformats.org/officeDocument/2006/math">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=1</m:t>
                    </m:r>
                  </m:oMath>
                </a14:m>
                <a:r>
                  <a:rPr lang="en-US" sz="2400" dirty="0">
                    <a:solidFill>
                      <a:schemeClr val="tx1"/>
                    </a:solidFill>
                    <a:latin typeface="+mj-lt"/>
                  </a:rPr>
                  <a:t> than </a:t>
                </a:r>
                <a14:m>
                  <m:oMath xmlns:m="http://schemas.openxmlformats.org/officeDocument/2006/math">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=2</m:t>
                    </m:r>
                  </m:oMath>
                </a14:m>
                <a:r>
                  <a:rPr lang="en-US" sz="2400" dirty="0">
                    <a:solidFill>
                      <a:schemeClr val="tx1"/>
                    </a:solidFill>
                    <a:latin typeface="+mj-lt"/>
                  </a:rPr>
                  <a:t>. There is a comparatively much smaller chance that we would get </a:t>
                </a:r>
                <a14:m>
                  <m:oMath xmlns:m="http://schemas.openxmlformats.org/officeDocument/2006/math">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=3</m:t>
                    </m:r>
                  </m:oMath>
                </a14:m>
                <a:endParaRPr lang="en-US" sz="2400" dirty="0">
                  <a:solidFill>
                    <a:schemeClr val="tx1"/>
                  </a:solidFill>
                  <a:latin typeface="+mj-lt"/>
                </a:endParaRPr>
              </a:p>
            </p:txBody>
          </p:sp>
        </mc:Choice>
        <mc:Fallback xmlns="">
          <p:sp>
            <p:nvSpPr>
              <p:cNvPr id="14" name="Rectangular Callout 13"/>
              <p:cNvSpPr>
                <a:spLocks noRot="1" noChangeAspect="1" noMove="1" noResize="1" noEditPoints="1" noAdjustHandles="1" noChangeArrowheads="1" noChangeShapeType="1" noTextEdit="1"/>
              </p:cNvSpPr>
              <p:nvPr/>
            </p:nvSpPr>
            <p:spPr>
              <a:xfrm>
                <a:off x="253353" y="1540167"/>
                <a:ext cx="9913382" cy="1893071"/>
              </a:xfrm>
              <a:prstGeom prst="wedgeRectCallout">
                <a:avLst>
                  <a:gd name="adj1" fmla="val 58761"/>
                  <a:gd name="adj2" fmla="val 40040"/>
                </a:avLst>
              </a:prstGeom>
              <a:blipFill>
                <a:blip r:embed="rId5"/>
                <a:stretch>
                  <a:fillRect b="-158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0235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par>
                          <p:cTn id="37" fill="hold">
                            <p:stCondLst>
                              <p:cond delay="0"/>
                            </p:stCondLst>
                            <p:childTnLst>
                              <p:par>
                                <p:cTn id="38" presetID="22" presetClass="entr" presetSubtype="2"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right)">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par>
                          <p:cTn id="45" fill="hold">
                            <p:stCondLst>
                              <p:cond delay="0"/>
                            </p:stCondLst>
                            <p:childTnLst>
                              <p:par>
                                <p:cTn id="46" presetID="22" presetClass="entr" presetSubtype="2"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right)">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Joint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7357887" cy="5746376"/>
              </a:xfrm>
            </p:spPr>
            <p:txBody>
              <a:bodyPr>
                <a:normAutofit/>
              </a:bodyPr>
              <a:lstStyle/>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oMath>
                </a14:m>
                <a:r>
                  <a:rPr lang="en-IN" dirty="0"/>
                  <a:t> proportion</a:t>
                </a:r>
                <a:br>
                  <a:rPr lang="en-IN" dirty="0"/>
                </a:br>
                <a:r>
                  <a:rPr lang="en-IN" dirty="0"/>
                  <a:t>of samples for which we have</a:t>
                </a:r>
                <a:br>
                  <a:rPr lang="en-IN" dirty="0"/>
                </a:br>
                <a:r>
                  <a:rPr lang="en-IN" dirty="0"/>
                  <a:t>both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=1</m:t>
                    </m:r>
                  </m:oMath>
                </a14:m>
                <a:r>
                  <a:rPr lang="en-IN" dirty="0"/>
                  <a:t> </a:t>
                </a:r>
                <a:r>
                  <a:rPr lang="en-IN" b="1" dirty="0"/>
                  <a:t>and</a:t>
                </a:r>
                <a:r>
                  <a:rPr lang="en-IN" dirty="0"/>
                  <a:t>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=2</m:t>
                    </m:r>
                  </m:oMath>
                </a14:m>
                <a:endParaRPr lang="en-IN" dirty="0"/>
              </a:p>
              <a:p>
                <a:r>
                  <a:rPr lang="en-US" dirty="0"/>
                  <a:t>Let us look at uniform case first</a:t>
                </a:r>
                <a:endParaRPr lang="en-IN" dirty="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2</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12</m:t>
                        </m:r>
                      </m:den>
                    </m:f>
                  </m:oMath>
                </a14:m>
                <a:endParaRPr lang="en-IN" dirty="0"/>
              </a:p>
              <a:p>
                <a:r>
                  <a:rPr lang="en-US" b="1" dirty="0"/>
                  <a:t>Notation</a:t>
                </a:r>
                <a:r>
                  <a:rPr lang="en-US" dirty="0"/>
                  <a: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oMath>
                </a14:m>
                <a:r>
                  <a:rPr lang="en-IN" dirty="0"/>
                  <a:t> means</a:t>
                </a:r>
                <a:br>
                  <a:rPr lang="en-IN" dirty="0"/>
                </a:br>
                <a:r>
                  <a:rPr lang="en-IN" dirty="0"/>
                  <a:t>the same as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oMath>
                </a14:m>
                <a:endParaRPr lang="en-IN" dirty="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=3</m:t>
                        </m:r>
                      </m:e>
                    </m:d>
                    <m:r>
                      <a:rPr lang="en-IN" i="1">
                        <a:latin typeface="Cambria Math" panose="02040503050406030204" pitchFamily="18" charset="0"/>
                        <a:ea typeface="Cambria Math" panose="02040503050406030204" pitchFamily="18" charset="0"/>
                      </a:rPr>
                      <m:t>=0</m:t>
                    </m:r>
                  </m:oMath>
                </a14:m>
                <a:endParaRPr lang="en-IN" sz="2400" dirty="0"/>
              </a:p>
              <a:p>
                <a:r>
                  <a:rPr lang="en-US" dirty="0"/>
                  <a:t>If not all samples are equally likely, then we similarly look at the sum of probabilities of all samples where </a:t>
                </a:r>
                <a14:m>
                  <m:oMath xmlns:m="http://schemas.openxmlformats.org/officeDocument/2006/math">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oMath>
                </a14:m>
                <a:r>
                  <a:rPr lang="en-IN" dirty="0"/>
                  <a:t> </a:t>
                </a:r>
                <a:r>
                  <a:rPr lang="en-IN" dirty="0" err="1"/>
                  <a:t>etc</a:t>
                </a:r>
                <a:r>
                  <a:rPr lang="en-IN" dirty="0"/>
                  <a:t> </a:t>
                </a:r>
                <a:r>
                  <a:rPr lang="en-IN" dirty="0" err="1"/>
                  <a:t>etc</a:t>
                </a:r>
                <a:r>
                  <a:rPr lang="en-IN"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7357887" cy="5746376"/>
              </a:xfrm>
              <a:blipFill>
                <a:blip r:embed="rId2"/>
                <a:stretch>
                  <a:fillRect l="-911" t="-2545" r="-2900" b="-190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15</a:t>
            </a:fld>
            <a:endParaRPr lang="en-US"/>
          </a:p>
        </p:txBody>
      </p:sp>
      <p:grpSp>
        <p:nvGrpSpPr>
          <p:cNvPr id="68" name="Group 67"/>
          <p:cNvGrpSpPr/>
          <p:nvPr/>
        </p:nvGrpSpPr>
        <p:grpSpPr>
          <a:xfrm>
            <a:off x="6173922" y="1111624"/>
            <a:ext cx="5674398" cy="4093341"/>
            <a:chOff x="6173922" y="1111624"/>
            <a:chExt cx="5674398" cy="4093341"/>
          </a:xfrm>
        </p:grpSpPr>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grpSp>
      <p:grpSp>
        <p:nvGrpSpPr>
          <p:cNvPr id="36" name="Group 35"/>
          <p:cNvGrpSpPr/>
          <p:nvPr/>
        </p:nvGrpSpPr>
        <p:grpSpPr>
          <a:xfrm>
            <a:off x="6635835" y="1634361"/>
            <a:ext cx="5521133" cy="3818428"/>
            <a:chOff x="6635835" y="1634361"/>
            <a:chExt cx="5521133" cy="3818428"/>
          </a:xfrm>
        </p:grpSpPr>
        <p:grpSp>
          <p:nvGrpSpPr>
            <p:cNvPr id="37" name="Group 36"/>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59" name="TextBox 58"/>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38" name="Group 37"/>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53" name="TextBox 5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39" name="Group 38"/>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47" name="TextBox 4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40" name="Group 39"/>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41" name="TextBox 40"/>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66" name="TextBox 65"/>
              <p:cNvSpPr txBox="1"/>
              <p:nvPr/>
            </p:nvSpPr>
            <p:spPr>
              <a:xfrm>
                <a:off x="3871302" y="2989779"/>
                <a:ext cx="1993638" cy="79367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24</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16</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48</m:t>
                          </m:r>
                        </m:den>
                      </m:f>
                    </m:oMath>
                  </m:oMathPara>
                </a14:m>
                <a:endParaRPr lang="en-IN" sz="2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3871302" y="2989779"/>
                <a:ext cx="1993638" cy="793679"/>
              </a:xfrm>
              <a:prstGeom prst="rect">
                <a:avLst/>
              </a:prstGeom>
              <a:blipFill>
                <a:blip r:embed="rId17"/>
                <a:stretch>
                  <a:fillRect/>
                </a:stretch>
              </a:blipFill>
            </p:spPr>
            <p:txBody>
              <a:bodyPr/>
              <a:lstStyle/>
              <a:p>
                <a:r>
                  <a:rPr lang="en-IN">
                    <a:noFill/>
                  </a:rPr>
                  <a:t> </a:t>
                </a:r>
              </a:p>
            </p:txBody>
          </p:sp>
        </mc:Fallback>
      </mc:AlternateContent>
      <p:sp>
        <p:nvSpPr>
          <p:cNvPr id="67" name="Rectangular Callout 66"/>
          <p:cNvSpPr/>
          <p:nvPr/>
        </p:nvSpPr>
        <p:spPr>
          <a:xfrm>
            <a:off x="4760566" y="5060387"/>
            <a:ext cx="1049883" cy="938981"/>
          </a:xfrm>
          <a:prstGeom prst="wedgeRectCallout">
            <a:avLst>
              <a:gd name="adj1" fmla="val -98551"/>
              <a:gd name="adj2" fmla="val -4578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rPr>
              <a:t>Still zero </a:t>
            </a:r>
            <a:r>
              <a:rPr lang="en-US" sz="2400" dirty="0">
                <a:solidFill>
                  <a:schemeClr val="tx1"/>
                </a:solidFill>
                <a:latin typeface="+mj-lt"/>
                <a:sym typeface="Wingdings" panose="05000000000000000000" pitchFamily="2" charset="2"/>
              </a:rPr>
              <a:t></a:t>
            </a:r>
            <a:endParaRPr lang="en-IN" sz="2400" dirty="0">
              <a:solidFill>
                <a:schemeClr val="tx1"/>
              </a:solidFill>
              <a:latin typeface="+mj-lt"/>
            </a:endParaRPr>
          </a:p>
        </p:txBody>
      </p:sp>
    </p:spTree>
    <p:extLst>
      <p:ext uri="{BB962C8B-B14F-4D97-AF65-F5344CB8AC3E}">
        <p14:creationId xmlns:p14="http://schemas.microsoft.com/office/powerpoint/2010/main" val="341560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wipe(right)">
                                      <p:cBhvr>
                                        <p:cTn id="4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6" grpId="0" animBg="1"/>
      <p:bldP spid="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PMF for the Joint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a:t>The joint probabilities also form a valid distribution</a:t>
                </a:r>
              </a:p>
              <a:p>
                <a:pPr lvl="2"/>
                <a:r>
                  <a:rPr lang="en-IN" dirty="0"/>
                  <a:t>For any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IN" dirty="0"/>
                  <a:t>, we have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≥0</m:t>
                    </m:r>
                  </m:oMath>
                </a14:m>
                <a:endParaRPr lang="en-IN" dirty="0"/>
              </a:p>
              <a:p>
                <a:pPr lvl="2"/>
                <a:r>
                  <a:rPr lang="en-IN" dirty="0"/>
                  <a:t>The sum of probabilities over all values of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𝑦</m:t>
                    </m:r>
                  </m:oMath>
                </a14:m>
                <a:r>
                  <a:rPr lang="en-IN" dirty="0"/>
                  <a:t> add up to </a:t>
                </a:r>
                <a14:m>
                  <m:oMath xmlns:m="http://schemas.openxmlformats.org/officeDocument/2006/math">
                    <m:r>
                      <a:rPr lang="en-IN" b="0" i="1" smtClean="0">
                        <a:latin typeface="Cambria Math" panose="02040503050406030204" pitchFamily="18" charset="0"/>
                      </a:rPr>
                      <m:t>1</m:t>
                    </m:r>
                  </m:oMath>
                </a14:m>
                <a:r>
                  <a:rPr lang="en-IN" dirty="0"/>
                  <a:t> too</a:t>
                </a:r>
              </a:p>
              <a:p>
                <a:pPr lvl="2"/>
                <a:r>
                  <a:rPr lang="en-IN" b="1" dirty="0"/>
                  <a:t>Proof</a:t>
                </a:r>
                <a:r>
                  <a:rPr lang="en-IN" dirty="0"/>
                  <a:t>: Recall that we defined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sub>
                      <m:sup/>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𝑝</m:t>
                            </m:r>
                          </m:e>
                          <m:sub>
                            <m:r>
                              <a:rPr lang="en-IN">
                                <a:latin typeface="Cambria Math" panose="02040503050406030204" pitchFamily="18" charset="0"/>
                                <a:ea typeface="Cambria Math" panose="02040503050406030204" pitchFamily="18" charset="0"/>
                              </a:rPr>
                              <m:t>𝜔</m:t>
                            </m:r>
                          </m:sub>
                        </m:sSub>
                      </m:e>
                    </m:nary>
                  </m:oMath>
                </a14:m>
                <a:r>
                  <a:rPr lang="en-IN" dirty="0"/>
                  <a:t> where </a:t>
                </a:r>
                <a14:m>
                  <m:oMath xmlns:m="http://schemas.openxmlformats.org/officeDocument/2006/math">
                    <m:sSub>
                      <m:sSubPr>
                        <m:ctrlPr>
                          <a:rPr lang="en-IN" i="1">
                            <a:solidFill>
                              <a:schemeClr val="tx1"/>
                            </a:solidFill>
                            <a:latin typeface="Cambria Math" panose="02040503050406030204" pitchFamily="18" charset="0"/>
                          </a:rPr>
                        </m:ctrlPr>
                      </m:sSubPr>
                      <m:e>
                        <m:r>
                          <a:rPr lang="en-IN">
                            <a:solidFill>
                              <a:schemeClr val="tx1"/>
                            </a:solidFill>
                            <a:latin typeface="Cambria Math" panose="02040503050406030204" pitchFamily="18" charset="0"/>
                          </a:rPr>
                          <m:t>𝑝</m:t>
                        </m:r>
                      </m:e>
                      <m:sub>
                        <m:r>
                          <a:rPr lang="en-IN">
                            <a:solidFill>
                              <a:schemeClr val="tx1"/>
                            </a:solidFill>
                            <a:latin typeface="Cambria Math" panose="02040503050406030204" pitchFamily="18" charset="0"/>
                          </a:rPr>
                          <m:t>𝜔</m:t>
                        </m:r>
                      </m:sub>
                    </m:sSub>
                  </m:oMath>
                </a14:m>
                <a:r>
                  <a:rPr lang="en-IN" dirty="0">
                    <a:solidFill>
                      <a:schemeClr val="tx1"/>
                    </a:solidFill>
                  </a:rPr>
                  <a:t> is the probability with which an outcome </a:t>
                </a:r>
                <a14:m>
                  <m:oMath xmlns:m="http://schemas.openxmlformats.org/officeDocument/2006/math">
                    <m:r>
                      <a:rPr lang="en-IN">
                        <a:solidFill>
                          <a:schemeClr val="tx1"/>
                        </a:solidFill>
                        <a:latin typeface="Cambria Math" panose="02040503050406030204" pitchFamily="18" charset="0"/>
                      </a:rPr>
                      <m:t>𝜔</m:t>
                    </m:r>
                  </m:oMath>
                </a14:m>
                <a:r>
                  <a:rPr lang="en-IN" dirty="0">
                    <a:solidFill>
                      <a:schemeClr val="tx1"/>
                    </a:solidFill>
                  </a:rPr>
                  <a:t> happens. Thus, we are interested in all samples where </a:t>
                </a:r>
                <a14:m>
                  <m:oMath xmlns:m="http://schemas.openxmlformats.org/officeDocument/2006/math">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oMath>
                </a14:m>
                <a:r>
                  <a:rPr lang="en-IN" dirty="0"/>
                  <a:t>. Another way of saying this is that we are interested in all samples where </a:t>
                </a:r>
                <a14:m>
                  <m:oMath xmlns:m="http://schemas.openxmlformats.org/officeDocument/2006/math">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oMath>
                </a14:m>
                <a:r>
                  <a:rPr lang="en-IN" dirty="0"/>
                  <a:t> but we do not care what value </a:t>
                </a:r>
                <a14:m>
                  <m:oMath xmlns:m="http://schemas.openxmlformats.org/officeDocument/2006/math">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oMath>
                </a14:m>
                <a:r>
                  <a:rPr lang="en-IN" dirty="0"/>
                  <a:t> takes i.e.</a:t>
                </a:r>
              </a:p>
              <a:p>
                <a:pPr lvl="2" algn="ctr"/>
                <a14:m>
                  <m:oMath xmlns:m="http://schemas.openxmlformats.org/officeDocument/2006/math">
                    <m:d>
                      <m:dPr>
                        <m:begChr m:val="{"/>
                        <m:endChr m:val="}"/>
                        <m:ctrlPr>
                          <a:rPr lang="en-IN" b="0" i="1" smtClean="0">
                            <a:latin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rPr>
                      <m:t>=</m:t>
                    </m:r>
                    <m:nary>
                      <m:naryPr>
                        <m:chr m:val="⋃"/>
                        <m:limLoc m:val="subSup"/>
                        <m:supHide m:val="on"/>
                        <m:ctrlPr>
                          <a:rPr lang="en-IN" b="0" i="1" smtClean="0">
                            <a:latin typeface="Cambria Math" panose="02040503050406030204" pitchFamily="18" charset="0"/>
                          </a:rPr>
                        </m:ctrlPr>
                      </m:naryPr>
                      <m:sub>
                        <m:r>
                          <m:rPr>
                            <m:brk m:alnAt="9"/>
                          </m:rP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sub>
                      <m:sup/>
                      <m:e>
                        <m:d>
                          <m:dPr>
                            <m:begChr m:val="{"/>
                            <m:endChr m:val="}"/>
                            <m:ctrlPr>
                              <a:rPr lang="en-IN" b="0" i="1" smtClean="0">
                                <a:latin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e>
                    </m:nary>
                  </m:oMath>
                </a14:m>
                <a:endParaRPr lang="en-IN" dirty="0"/>
              </a:p>
              <a:p>
                <a:pPr lvl="2"/>
                <a:r>
                  <a:rPr lang="en-IN" dirty="0"/>
                  <a:t>Thus, we have </a:t>
                </a:r>
                <a14:m>
                  <m:oMath xmlns:m="http://schemas.openxmlformats.org/officeDocument/2006/math">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sub>
                      <m:sup/>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𝑝</m:t>
                            </m:r>
                          </m:e>
                          <m:sub>
                            <m:r>
                              <a:rPr lang="en-IN">
                                <a:latin typeface="Cambria Math" panose="02040503050406030204" pitchFamily="18" charset="0"/>
                                <a:ea typeface="Cambria Math" panose="02040503050406030204" pitchFamily="18" charset="0"/>
                              </a:rPr>
                              <m:t>𝜔</m:t>
                            </m:r>
                          </m:sub>
                        </m:sSub>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sub>
                          <m:sup/>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𝑝</m:t>
                                </m:r>
                              </m:e>
                              <m:sub>
                                <m:r>
                                  <a:rPr lang="en-IN">
                                    <a:latin typeface="Cambria Math" panose="02040503050406030204" pitchFamily="18" charset="0"/>
                                    <a:ea typeface="Cambria Math" panose="02040503050406030204" pitchFamily="18" charset="0"/>
                                  </a:rPr>
                                  <m:t>𝜔</m:t>
                                </m:r>
                              </m:sub>
                            </m:sSub>
                          </m:e>
                        </m:nary>
                      </m:e>
                    </m:nary>
                  </m:oMath>
                </a14:m>
                <a:endParaRPr lang="en-IN" dirty="0"/>
              </a:p>
              <a:p>
                <a:pPr lvl="2"/>
                <a:r>
                  <a:rPr lang="en-IN" dirty="0"/>
                  <a:t>Thus, we have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oMath>
                </a14:m>
                <a:br>
                  <a:rPr lang="en-IN" dirty="0"/>
                </a:br>
                <a:r>
                  <a:rPr lang="en-IN" dirty="0"/>
                  <a:t>However, since </a:t>
                </a:r>
                <a14:m>
                  <m:oMath xmlns:m="http://schemas.openxmlformats.org/officeDocument/2006/math">
                    <m:nary>
                      <m:naryPr>
                        <m:chr m:val="∑"/>
                        <m:limLoc m:val="subSup"/>
                        <m:supHide m:val="on"/>
                        <m:ctrlPr>
                          <a:rPr lang="en-IN" i="1">
                            <a:latin typeface="Cambria Math" panose="02040503050406030204" pitchFamily="18" charset="0"/>
                          </a:rPr>
                        </m:ctrlPr>
                      </m:naryPr>
                      <m:sub>
                        <m:r>
                          <m:rPr>
                            <m:brk m:alnAt="9"/>
                          </m:rPr>
                          <a:rPr lang="en-IN">
                            <a:latin typeface="Cambria Math" panose="02040503050406030204" pitchFamily="18" charset="0"/>
                          </a:rPr>
                          <m:t>𝑥</m:t>
                        </m:r>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𝑆</m:t>
                            </m:r>
                          </m:e>
                          <m:sub>
                            <m:r>
                              <a:rPr lang="en-IN">
                                <a:latin typeface="Cambria Math" panose="02040503050406030204" pitchFamily="18" charset="0"/>
                              </a:rPr>
                              <m:t>𝑋</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e>
                    </m:nary>
                    <m:r>
                      <a:rPr lang="en-IN">
                        <a:latin typeface="Cambria Math" panose="02040503050406030204" pitchFamily="18" charset="0"/>
                      </a:rPr>
                      <m:t>=1</m:t>
                    </m:r>
                  </m:oMath>
                </a14:m>
                <a:r>
                  <a:rPr lang="en-IN" dirty="0"/>
                  <a:t>, we conclude that we must also have</a:t>
                </a:r>
              </a:p>
              <a:p>
                <a:pPr lvl="2" algn="ctr"/>
                <a:r>
                  <a:rPr lang="en-IN" dirty="0"/>
                  <a:t> </a:t>
                </a:r>
                <a14:m>
                  <m:oMath xmlns:m="http://schemas.openxmlformats.org/officeDocument/2006/math">
                    <m:nary>
                      <m:naryPr>
                        <m:chr m:val="∑"/>
                        <m:limLoc m:val="subSup"/>
                        <m:supHide m:val="on"/>
                        <m:ctrlPr>
                          <a:rPr lang="en-IN" i="1" smtClean="0">
                            <a:latin typeface="Cambria Math" panose="02040503050406030204" pitchFamily="18" charset="0"/>
                          </a:rPr>
                        </m:ctrlPr>
                      </m:naryPr>
                      <m:sub>
                        <m:r>
                          <m:rPr>
                            <m:brk m:alnAt="9"/>
                          </m:rP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sub>
                      <m:sup/>
                      <m:e>
                        <m:nary>
                          <m:naryPr>
                            <m:chr m:val="∑"/>
                            <m:limLoc m:val="subSup"/>
                            <m:supHide m:val="on"/>
                            <m:ctrlPr>
                              <a:rPr lang="en-IN" i="1" smtClean="0">
                                <a:latin typeface="Cambria Math" panose="02040503050406030204" pitchFamily="18" charset="0"/>
                              </a:rPr>
                            </m:ctrlPr>
                          </m:naryPr>
                          <m:sub>
                            <m:r>
                              <m:rPr>
                                <m:brk m:alnAt="9"/>
                              </m:rP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rPr>
                      <m:t>=1</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102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16</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4011" y="2289623"/>
            <a:ext cx="1787788" cy="1787788"/>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1297858" y="2289623"/>
                <a:ext cx="9106353" cy="1343941"/>
              </a:xfrm>
              <a:prstGeom prst="wedgeRectCallout">
                <a:avLst>
                  <a:gd name="adj1" fmla="val 58652"/>
                  <a:gd name="adj2" fmla="val 357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The PMF for this joint distribution is simply a function that takes two inputs, namely </a:t>
                </a:r>
                <a14:m>
                  <m:oMath xmlns:m="http://schemas.openxmlformats.org/officeDocument/2006/math">
                    <m:r>
                      <a:rPr lang="en-IN" sz="2400" i="1">
                        <a:solidFill>
                          <a:schemeClr val="tx1"/>
                        </a:solidFill>
                        <a:latin typeface="Cambria Math" panose="02040503050406030204" pitchFamily="18" charset="0"/>
                      </a:rPr>
                      <m:t>𝑥</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𝑆</m:t>
                        </m:r>
                      </m:e>
                      <m:sub>
                        <m:r>
                          <a:rPr lang="en-IN" sz="2400" i="1">
                            <a:solidFill>
                              <a:schemeClr val="tx1"/>
                            </a:solidFill>
                            <a:latin typeface="Cambria Math" panose="02040503050406030204" pitchFamily="18" charset="0"/>
                          </a:rPr>
                          <m:t>𝑋</m:t>
                        </m:r>
                      </m:sub>
                    </m:sSub>
                  </m:oMath>
                </a14:m>
                <a:r>
                  <a:rPr lang="en-IN" sz="2400" dirty="0">
                    <a:solidFill>
                      <a:schemeClr val="tx1"/>
                    </a:solidFill>
                    <a:latin typeface="+mj-lt"/>
                  </a:rPr>
                  <a:t> and </a:t>
                </a:r>
                <a14:m>
                  <m:oMath xmlns:m="http://schemas.openxmlformats.org/officeDocument/2006/math">
                    <m:r>
                      <a:rPr lang="en-IN" sz="2400" i="1">
                        <a:solidFill>
                          <a:schemeClr val="tx1"/>
                        </a:solidFill>
                        <a:latin typeface="Cambria Math" panose="02040503050406030204" pitchFamily="18" charset="0"/>
                      </a:rPr>
                      <m:t>𝑦</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𝑆</m:t>
                        </m:r>
                      </m:e>
                      <m:sub>
                        <m:r>
                          <a:rPr lang="en-IN" sz="2400" i="1">
                            <a:solidFill>
                              <a:schemeClr val="tx1"/>
                            </a:solidFill>
                            <a:latin typeface="Cambria Math" panose="02040503050406030204" pitchFamily="18" charset="0"/>
                          </a:rPr>
                          <m:t>𝑌</m:t>
                        </m:r>
                      </m:sub>
                    </m:sSub>
                  </m:oMath>
                </a14:m>
                <a:r>
                  <a:rPr lang="en-IN" sz="2400" dirty="0">
                    <a:solidFill>
                      <a:schemeClr val="tx1"/>
                    </a:solidFill>
                    <a:latin typeface="+mj-lt"/>
                  </a:rPr>
                  <a:t> and gives us </a:t>
                </a:r>
                <a14:m>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𝑌</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𝑦</m:t>
                        </m:r>
                      </m:e>
                    </m:d>
                  </m:oMath>
                </a14:m>
                <a:r>
                  <a:rPr lang="en-IN" sz="2400" dirty="0">
                    <a:solidFill>
                      <a:schemeClr val="tx1"/>
                    </a:solidFill>
                    <a:latin typeface="+mj-lt"/>
                  </a:rPr>
                  <a:t>. Often the notation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𝑋</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𝑌</m:t>
                        </m:r>
                      </m:e>
                    </m:d>
                  </m:oMath>
                </a14:m>
                <a:r>
                  <a:rPr lang="en-IN" sz="2400" dirty="0">
                    <a:solidFill>
                      <a:schemeClr val="tx1"/>
                    </a:solidFill>
                    <a:latin typeface="+mj-lt"/>
                  </a:rPr>
                  <a:t> or </a:t>
                </a:r>
                <a14:m>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IN" sz="2400" i="1" smtClean="0">
                            <a:solidFill>
                              <a:schemeClr val="tx1"/>
                            </a:solidFill>
                            <a:latin typeface="Cambria Math" panose="02040503050406030204" pitchFamily="18" charset="0"/>
                            <a:ea typeface="Cambria Math" panose="02040503050406030204" pitchFamily="18" charset="0"/>
                          </a:rPr>
                          <m:t>ℙ</m:t>
                        </m:r>
                      </m:e>
                      <m:sub>
                        <m:r>
                          <a:rPr lang="en-US" sz="2400" b="0" i="1" smtClean="0">
                            <a:solidFill>
                              <a:schemeClr val="tx1"/>
                            </a:solidFill>
                            <a:latin typeface="Cambria Math" panose="02040503050406030204" pitchFamily="18" charset="0"/>
                            <a:ea typeface="Cambria Math" panose="02040503050406030204" pitchFamily="18" charset="0"/>
                          </a:rPr>
                          <m:t>𝑋</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𝑌</m:t>
                        </m:r>
                      </m:sub>
                    </m:sSub>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m:t>
                        </m:r>
                      </m:e>
                    </m:d>
                  </m:oMath>
                </a14:m>
                <a:r>
                  <a:rPr lang="en-IN" sz="2400" dirty="0">
                    <a:solidFill>
                      <a:schemeClr val="tx1"/>
                    </a:solidFill>
                    <a:latin typeface="+mj-lt"/>
                  </a:rPr>
                  <a:t> is used to refer to this joint distribution</a:t>
                </a:r>
              </a:p>
            </p:txBody>
          </p:sp>
        </mc:Choice>
        <mc:Fallback xmlns="">
          <p:sp>
            <p:nvSpPr>
              <p:cNvPr id="8" name="Rectangular Callout 7"/>
              <p:cNvSpPr>
                <a:spLocks noRot="1" noChangeAspect="1" noMove="1" noResize="1" noEditPoints="1" noAdjustHandles="1" noChangeArrowheads="1" noChangeShapeType="1" noTextEdit="1"/>
              </p:cNvSpPr>
              <p:nvPr/>
            </p:nvSpPr>
            <p:spPr>
              <a:xfrm>
                <a:off x="1297858" y="2289623"/>
                <a:ext cx="9106353" cy="1343941"/>
              </a:xfrm>
              <a:prstGeom prst="wedgeRectCallout">
                <a:avLst>
                  <a:gd name="adj1" fmla="val 58652"/>
                  <a:gd name="adj2" fmla="val 35766"/>
                </a:avLst>
              </a:prstGeom>
              <a:blipFill>
                <a:blip r:embed="rId4"/>
                <a:stretch>
                  <a:fillRect l="-613" b="-3097"/>
                </a:stretch>
              </a:blipFill>
              <a:ln w="38100">
                <a:solidFill>
                  <a:schemeClr val="accent1"/>
                </a:solidFill>
              </a:ln>
            </p:spPr>
            <p:txBody>
              <a:bodyPr/>
              <a:lstStyle/>
              <a:p>
                <a:r>
                  <a:rPr lang="en-IN">
                    <a:noFill/>
                  </a:rPr>
                  <a:t> </a:t>
                </a:r>
              </a:p>
            </p:txBody>
          </p:sp>
        </mc:Fallback>
      </mc:AlternateContent>
      <p:grpSp>
        <p:nvGrpSpPr>
          <p:cNvPr id="9" name="Group 8"/>
          <p:cNvGrpSpPr/>
          <p:nvPr/>
        </p:nvGrpSpPr>
        <p:grpSpPr>
          <a:xfrm>
            <a:off x="10621576" y="4340649"/>
            <a:ext cx="1468606" cy="1238929"/>
            <a:chOff x="12383748" y="1219011"/>
            <a:chExt cx="1862104" cy="1570887"/>
          </a:xfrm>
        </p:grpSpPr>
        <p:sp>
          <p:nvSpPr>
            <p:cNvPr id="10" name="Freeform 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5" name="Rectangular Callout 14"/>
              <p:cNvSpPr/>
              <p:nvPr/>
            </p:nvSpPr>
            <p:spPr>
              <a:xfrm>
                <a:off x="253353" y="3950709"/>
                <a:ext cx="9913382" cy="1326323"/>
              </a:xfrm>
              <a:prstGeom prst="wedgeRectCallout">
                <a:avLst>
                  <a:gd name="adj1" fmla="val 57310"/>
                  <a:gd name="adj2" fmla="val 5553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rPr>
                  <a:t>Just as before, we can sample from this PMF except in this case, the PMF would return back two numbers instead of one i.e. </a:t>
                </a:r>
                <a14:m>
                  <m:oMath xmlns:m="http://schemas.openxmlformats.org/officeDocument/2006/math">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US" sz="2400" i="1">
                            <a:solidFill>
                              <a:schemeClr val="tx1"/>
                            </a:solidFill>
                            <a:latin typeface="Cambria Math" panose="02040503050406030204" pitchFamily="18" charset="0"/>
                            <a:ea typeface="Cambria Math" panose="02040503050406030204" pitchFamily="18" charset="0"/>
                          </a:rPr>
                          <m:t>𝑋</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𝑌</m:t>
                        </m:r>
                      </m:sub>
                    </m:sSub>
                  </m:oMath>
                </a14:m>
                <a:r>
                  <a:rPr lang="en-US" sz="2400" dirty="0">
                    <a:solidFill>
                      <a:schemeClr val="tx1"/>
                    </a:solidFill>
                    <a:latin typeface="+mj-lt"/>
                  </a:rPr>
                  <a:t> since what the PMF would do is obtain an outcome </a:t>
                </a:r>
                <a14:m>
                  <m:oMath xmlns:m="http://schemas.openxmlformats.org/officeDocument/2006/math">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Ω</m:t>
                    </m:r>
                  </m:oMath>
                </a14:m>
                <a:r>
                  <a:rPr lang="en-US" sz="2400" dirty="0">
                    <a:solidFill>
                      <a:schemeClr val="tx1"/>
                    </a:solidFill>
                    <a:latin typeface="+mj-lt"/>
                  </a:rPr>
                  <a:t> and simply return </a:t>
                </a:r>
                <a14:m>
                  <m:oMath xmlns:m="http://schemas.openxmlformats.org/officeDocument/2006/math">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𝑋</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𝜔</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𝑌</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𝜔</m:t>
                            </m:r>
                          </m:e>
                        </m:d>
                      </m:e>
                    </m:d>
                  </m:oMath>
                </a14:m>
                <a:endParaRPr lang="en-US"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253353" y="3950709"/>
                <a:ext cx="9913382" cy="1326323"/>
              </a:xfrm>
              <a:prstGeom prst="wedgeRectCallout">
                <a:avLst>
                  <a:gd name="adj1" fmla="val 57310"/>
                  <a:gd name="adj2" fmla="val 55533"/>
                </a:avLst>
              </a:prstGeom>
              <a:blipFill>
                <a:blip r:embed="rId5"/>
                <a:stretch>
                  <a:fillRect l="-514"/>
                </a:stretch>
              </a:blipFill>
              <a:ln w="38100">
                <a:solidFill>
                  <a:schemeClr val="accent1"/>
                </a:solidFill>
              </a:ln>
            </p:spPr>
            <p:txBody>
              <a:bodyPr/>
              <a:lstStyle/>
              <a:p>
                <a:r>
                  <a:rPr lang="en-IN">
                    <a:noFill/>
                  </a:rPr>
                  <a:t> </a:t>
                </a:r>
              </a:p>
            </p:txBody>
          </p:sp>
        </mc:Fallback>
      </mc:AlternateContent>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71107" y="305493"/>
            <a:ext cx="1720892" cy="1720892"/>
          </a:xfrm>
          <a:prstGeom prst="rect">
            <a:avLst/>
          </a:prstGeom>
        </p:spPr>
      </p:pic>
      <mc:AlternateContent xmlns:mc="http://schemas.openxmlformats.org/markup-compatibility/2006" xmlns:a14="http://schemas.microsoft.com/office/drawing/2010/main">
        <mc:Choice Requires="a14">
          <p:sp>
            <p:nvSpPr>
              <p:cNvPr id="17" name="Rectangular Callout 16"/>
              <p:cNvSpPr/>
              <p:nvPr/>
            </p:nvSpPr>
            <p:spPr>
              <a:xfrm>
                <a:off x="945223" y="36190"/>
                <a:ext cx="9452356" cy="1990195"/>
              </a:xfrm>
              <a:prstGeom prst="wedgeRectCallout">
                <a:avLst>
                  <a:gd name="adj1" fmla="val 60929"/>
                  <a:gd name="adj2" fmla="val 258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Keep in mind that this result holds for </a:t>
                </a:r>
                <a:r>
                  <a:rPr lang="en-IN" sz="2400" i="1" dirty="0">
                    <a:solidFill>
                      <a:schemeClr val="tx1"/>
                    </a:solidFill>
                    <a:latin typeface="+mj-lt"/>
                  </a:rPr>
                  <a:t>any two </a:t>
                </a:r>
                <a:r>
                  <a:rPr lang="en-IN" sz="2400" dirty="0">
                    <a:solidFill>
                      <a:schemeClr val="tx1"/>
                    </a:solidFill>
                    <a:latin typeface="+mj-lt"/>
                  </a:rPr>
                  <a:t>(or even more than two) </a:t>
                </a:r>
                <a:r>
                  <a:rPr lang="en-IN" sz="2400" dirty="0" err="1">
                    <a:solidFill>
                      <a:schemeClr val="tx1"/>
                    </a:solidFill>
                    <a:latin typeface="+mj-lt"/>
                  </a:rPr>
                  <a:t>r.v.s</a:t>
                </a:r>
                <a:r>
                  <a:rPr lang="en-IN" sz="2400" dirty="0">
                    <a:solidFill>
                      <a:schemeClr val="tx1"/>
                    </a:solidFill>
                    <a:latin typeface="+mj-lt"/>
                  </a:rPr>
                  <a:t> no matter how they are defined. This result holds even if the two </a:t>
                </a:r>
                <a:r>
                  <a:rPr lang="en-IN" sz="2400" dirty="0" err="1">
                    <a:solidFill>
                      <a:schemeClr val="tx1"/>
                    </a:solidFill>
                    <a:latin typeface="+mj-lt"/>
                  </a:rPr>
                  <a:t>r.v.s</a:t>
                </a:r>
                <a:r>
                  <a:rPr lang="en-IN" sz="2400" dirty="0">
                    <a:solidFill>
                      <a:schemeClr val="tx1"/>
                    </a:solidFill>
                    <a:latin typeface="+mj-lt"/>
                  </a:rPr>
                  <a:t> are clones of each other! This is so because the proof of this result never uses facts such as </a:t>
                </a:r>
                <a14:m>
                  <m:oMath xmlns:m="http://schemas.openxmlformats.org/officeDocument/2006/math">
                    <m:r>
                      <a:rPr lang="en-IN" sz="2400" b="0" i="1" smtClean="0">
                        <a:solidFill>
                          <a:schemeClr val="tx1"/>
                        </a:solidFill>
                        <a:latin typeface="Cambria Math" panose="02040503050406030204" pitchFamily="18" charset="0"/>
                      </a:rPr>
                      <m:t>𝑌</m:t>
                    </m:r>
                  </m:oMath>
                </a14:m>
                <a:r>
                  <a:rPr lang="en-IN" sz="2400" dirty="0">
                    <a:solidFill>
                      <a:schemeClr val="tx1"/>
                    </a:solidFill>
                    <a:latin typeface="+mj-lt"/>
                  </a:rPr>
                  <a:t> uses </a:t>
                </a:r>
                <a:r>
                  <a:rPr lang="en-IN" sz="2400" dirty="0" err="1">
                    <a:solidFill>
                      <a:schemeClr val="tx1"/>
                    </a:solidFill>
                    <a:latin typeface="+mj-lt"/>
                  </a:rPr>
                  <a:t>color</a:t>
                </a:r>
                <a:r>
                  <a:rPr lang="en-IN" sz="2400" dirty="0">
                    <a:solidFill>
                      <a:schemeClr val="tx1"/>
                    </a:solidFill>
                    <a:latin typeface="+mj-lt"/>
                  </a:rPr>
                  <a:t> in its definition and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a:solidFill>
                      <a:schemeClr val="tx1"/>
                    </a:solidFill>
                    <a:latin typeface="+mj-lt"/>
                  </a:rPr>
                  <a:t> does not etc. Even if both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oMath>
                </a14:m>
                <a:r>
                  <a:rPr lang="en-IN" sz="2400" dirty="0">
                    <a:solidFill>
                      <a:schemeClr val="tx1"/>
                    </a:solidFill>
                    <a:latin typeface="+mj-lt"/>
                  </a:rPr>
                  <a:t> were defined using </a:t>
                </a:r>
                <a:r>
                  <a:rPr lang="en-IN" sz="2400" dirty="0" err="1">
                    <a:solidFill>
                      <a:schemeClr val="tx1"/>
                    </a:solidFill>
                    <a:latin typeface="+mj-lt"/>
                  </a:rPr>
                  <a:t>color</a:t>
                </a:r>
                <a:r>
                  <a:rPr lang="en-IN" sz="2400" dirty="0">
                    <a:solidFill>
                      <a:schemeClr val="tx1"/>
                    </a:solidFill>
                    <a:latin typeface="+mj-lt"/>
                  </a:rPr>
                  <a:t> of the ball, this result would still be true </a:t>
                </a:r>
              </a:p>
            </p:txBody>
          </p:sp>
        </mc:Choice>
        <mc:Fallback xmlns="">
          <p:sp>
            <p:nvSpPr>
              <p:cNvPr id="17" name="Rectangular Callout 16"/>
              <p:cNvSpPr>
                <a:spLocks noRot="1" noChangeAspect="1" noMove="1" noResize="1" noEditPoints="1" noAdjustHandles="1" noChangeArrowheads="1" noChangeShapeType="1" noTextEdit="1"/>
              </p:cNvSpPr>
              <p:nvPr/>
            </p:nvSpPr>
            <p:spPr>
              <a:xfrm>
                <a:off x="945223" y="36190"/>
                <a:ext cx="9452356" cy="1990195"/>
              </a:xfrm>
              <a:prstGeom prst="wedgeRectCallout">
                <a:avLst>
                  <a:gd name="adj1" fmla="val 60929"/>
                  <a:gd name="adj2" fmla="val 25884"/>
                </a:avLst>
              </a:prstGeom>
              <a:blipFill>
                <a:blip r:embed="rId7"/>
                <a:stretch>
                  <a:fillRect l="-232" b="-451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04190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right)">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par>
                          <p:cTn id="55" fill="hold">
                            <p:stCondLst>
                              <p:cond delay="0"/>
                            </p:stCondLst>
                            <p:childTnLst>
                              <p:par>
                                <p:cTn id="56" presetID="22" presetClass="entr" presetSubtype="2"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right)">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Joint Distributions on more R.V.s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537862" cy="5746376"/>
              </a:xfrm>
            </p:spPr>
            <p:txBody>
              <a:bodyPr>
                <a:normAutofit/>
              </a:bodyPr>
              <a:lstStyle/>
              <a:p>
                <a:r>
                  <a:rPr lang="en-IN" dirty="0"/>
                  <a:t>Suppose we had another </a:t>
                </a:r>
                <a:r>
                  <a:rPr lang="en-IN" dirty="0" err="1"/>
                  <a:t>r.v</a:t>
                </a:r>
                <a:r>
                  <a:rPr lang="en-IN" dirty="0"/>
                  <a:t>. say</a:t>
                </a:r>
                <a:br>
                  <a:rPr lang="en-IN" dirty="0"/>
                </a:b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4</m:t>
                        </m:r>
                      </m:e>
                    </m:d>
                  </m:oMath>
                </a14:m>
                <a:r>
                  <a:rPr lang="en-IN" dirty="0"/>
                  <a:t> indicating the row in</a:t>
                </a:r>
                <a:br>
                  <a:rPr lang="en-IN" dirty="0"/>
                </a:br>
                <a:r>
                  <a:rPr lang="en-IN" dirty="0"/>
                  <a:t>which the ball is listed i.e.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=1</m:t>
                    </m:r>
                  </m:oMath>
                </a14:m>
                <a:br>
                  <a:rPr lang="en-IN" b="0" dirty="0"/>
                </a:br>
                <a:r>
                  <a:rPr lang="en-IN" dirty="0"/>
                  <a:t>if the ball is in the first row, etc.</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30</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21</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 </m:t>
                    </m:r>
                  </m:oMath>
                </a14:m>
                <a:endParaRPr lang="en-IN" b="0" i="1" dirty="0">
                  <a:latin typeface="Cambria Math" panose="02040503050406030204" pitchFamily="18" charset="0"/>
                  <a:ea typeface="Cambria Math" panose="02040503050406030204" pitchFamily="18" charset="0"/>
                </a:endParaRP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=3</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22</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=4</m:t>
                        </m:r>
                      </m:e>
                    </m:d>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23</m:t>
                        </m:r>
                      </m:num>
                      <m:den>
                        <m:r>
                          <a:rPr lang="en-IN" i="1">
                            <a:latin typeface="Cambria Math" panose="02040503050406030204" pitchFamily="18" charset="0"/>
                            <a:ea typeface="Cambria Math" panose="02040503050406030204" pitchFamily="18" charset="0"/>
                          </a:rPr>
                          <m:t>96</m:t>
                        </m:r>
                      </m:den>
                    </m:f>
                  </m:oMath>
                </a14:m>
                <a:endParaRPr lang="en-IN" dirty="0"/>
              </a:p>
              <a:p>
                <a:r>
                  <a:rPr lang="en-IN" dirty="0"/>
                  <a:t>We could define a joint probability distributions on the three RVs now</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537862" cy="5746376"/>
              </a:xfrm>
              <a:blipFill>
                <a:blip r:embed="rId2"/>
                <a:stretch>
                  <a:fillRect l="-1026"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17</a:t>
            </a:fld>
            <a:endParaRPr lang="en-US" dirty="0"/>
          </a:p>
        </p:txBody>
      </p:sp>
      <p:grpSp>
        <p:nvGrpSpPr>
          <p:cNvPr id="5" name="Group 4"/>
          <p:cNvGrpSpPr/>
          <p:nvPr/>
        </p:nvGrpSpPr>
        <p:grpSpPr>
          <a:xfrm>
            <a:off x="6173922" y="1111624"/>
            <a:ext cx="5674398" cy="4093341"/>
            <a:chOff x="6173922" y="1111624"/>
            <a:chExt cx="5674398" cy="4093341"/>
          </a:xfrm>
        </p:grpSpPr>
        <p:grpSp>
          <p:nvGrpSpPr>
            <p:cNvPr id="6" name="Group 5"/>
            <p:cNvGrpSpPr/>
            <p:nvPr/>
          </p:nvGrpSpPr>
          <p:grpSpPr>
            <a:xfrm>
              <a:off x="6173922" y="1111624"/>
              <a:ext cx="770562" cy="4093341"/>
              <a:chOff x="6173922" y="1111624"/>
              <a:chExt cx="770562" cy="4093341"/>
            </a:xfrm>
          </p:grpSpPr>
          <p:sp>
            <p:nvSpPr>
              <p:cNvPr id="32" name="Oval 31"/>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3" name="Oval 32"/>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4" name="Oval 3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5" name="Oval 34"/>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7" name="Group 6"/>
            <p:cNvGrpSpPr/>
            <p:nvPr/>
          </p:nvGrpSpPr>
          <p:grpSpPr>
            <a:xfrm>
              <a:off x="7154689" y="1111624"/>
              <a:ext cx="770562" cy="4093341"/>
              <a:chOff x="7192390" y="1111624"/>
              <a:chExt cx="770562" cy="4093341"/>
            </a:xfrm>
          </p:grpSpPr>
          <p:sp>
            <p:nvSpPr>
              <p:cNvPr id="28" name="Oval 27"/>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29" name="Oval 2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30" name="Oval 29"/>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31" name="Oval 3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8" name="Group 7"/>
            <p:cNvGrpSpPr/>
            <p:nvPr/>
          </p:nvGrpSpPr>
          <p:grpSpPr>
            <a:xfrm>
              <a:off x="8135456" y="1111624"/>
              <a:ext cx="770562" cy="4093341"/>
              <a:chOff x="8159651" y="1111624"/>
              <a:chExt cx="770562" cy="4093341"/>
            </a:xfrm>
          </p:grpSpPr>
          <p:sp>
            <p:nvSpPr>
              <p:cNvPr id="24" name="Oval 23"/>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5" name="Oval 24"/>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6" name="Oval 2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7" name="Oval 26"/>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9" name="Group 8"/>
            <p:cNvGrpSpPr/>
            <p:nvPr/>
          </p:nvGrpSpPr>
          <p:grpSpPr>
            <a:xfrm>
              <a:off x="9116223" y="1111624"/>
              <a:ext cx="770562" cy="4093341"/>
              <a:chOff x="9140294" y="1111624"/>
              <a:chExt cx="770562" cy="4093341"/>
            </a:xfrm>
          </p:grpSpPr>
          <p:sp>
            <p:nvSpPr>
              <p:cNvPr id="20" name="Oval 19"/>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1" name="Oval 2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2" name="Oval 21"/>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3" name="Oval 2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10" name="Group 9"/>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17" name="Oval 1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18" name="Oval 1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19" name="Oval 1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11" name="Group 10"/>
            <p:cNvGrpSpPr/>
            <p:nvPr/>
          </p:nvGrpSpPr>
          <p:grpSpPr>
            <a:xfrm>
              <a:off x="11077758" y="1111624"/>
              <a:ext cx="770562" cy="4093341"/>
              <a:chOff x="11077758" y="1111624"/>
              <a:chExt cx="770562" cy="4093341"/>
            </a:xfrm>
          </p:grpSpPr>
          <p:sp>
            <p:nvSpPr>
              <p:cNvPr id="12" name="Oval 11"/>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3" name="Oval 1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4" name="Oval 13"/>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5" name="Oval 1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grpSp>
      <p:grpSp>
        <p:nvGrpSpPr>
          <p:cNvPr id="36" name="Group 35"/>
          <p:cNvGrpSpPr/>
          <p:nvPr/>
        </p:nvGrpSpPr>
        <p:grpSpPr>
          <a:xfrm>
            <a:off x="6635835" y="1634361"/>
            <a:ext cx="5521133" cy="3818428"/>
            <a:chOff x="6635835" y="1634361"/>
            <a:chExt cx="5521133" cy="3818428"/>
          </a:xfrm>
        </p:grpSpPr>
        <p:grpSp>
          <p:nvGrpSpPr>
            <p:cNvPr id="37" name="Group 36"/>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59" name="TextBox 58"/>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38" name="Group 37"/>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53" name="TextBox 5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39" name="Group 38"/>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47" name="TextBox 4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40" name="Group 39"/>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41" name="TextBox 40"/>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65" name="Right Arrow Callout 64"/>
              <p:cNvSpPr/>
              <p:nvPr/>
            </p:nvSpPr>
            <p:spPr>
              <a:xfrm>
                <a:off x="4217751" y="1148137"/>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=1</m:t>
                      </m:r>
                    </m:oMath>
                  </m:oMathPara>
                </a14:m>
                <a:endParaRPr lang="en-IN" sz="2400" dirty="0"/>
              </a:p>
            </p:txBody>
          </p:sp>
        </mc:Choice>
        <mc:Fallback xmlns="">
          <p:sp>
            <p:nvSpPr>
              <p:cNvPr id="65" name="Right Arrow Callout 64"/>
              <p:cNvSpPr>
                <a:spLocks noRot="1" noChangeAspect="1" noMove="1" noResize="1" noEditPoints="1" noAdjustHandles="1" noChangeArrowheads="1" noChangeShapeType="1" noTextEdit="1"/>
              </p:cNvSpPr>
              <p:nvPr/>
            </p:nvSpPr>
            <p:spPr>
              <a:xfrm>
                <a:off x="4217751" y="1148137"/>
                <a:ext cx="1818526" cy="691628"/>
              </a:xfrm>
              <a:prstGeom prst="rightArrowCallout">
                <a:avLst/>
              </a:prstGeom>
              <a:blipFill>
                <a:blip r:embed="rId17"/>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Right Arrow Callout 65"/>
              <p:cNvSpPr/>
              <p:nvPr/>
            </p:nvSpPr>
            <p:spPr>
              <a:xfrm>
                <a:off x="4217751" y="2257207"/>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=2</m:t>
                      </m:r>
                    </m:oMath>
                  </m:oMathPara>
                </a14:m>
                <a:endParaRPr lang="en-IN" sz="2400" dirty="0"/>
              </a:p>
            </p:txBody>
          </p:sp>
        </mc:Choice>
        <mc:Fallback xmlns="">
          <p:sp>
            <p:nvSpPr>
              <p:cNvPr id="66" name="Right Arrow Callout 65"/>
              <p:cNvSpPr>
                <a:spLocks noRot="1" noChangeAspect="1" noMove="1" noResize="1" noEditPoints="1" noAdjustHandles="1" noChangeArrowheads="1" noChangeShapeType="1" noTextEdit="1"/>
              </p:cNvSpPr>
              <p:nvPr/>
            </p:nvSpPr>
            <p:spPr>
              <a:xfrm>
                <a:off x="4217751" y="2257207"/>
                <a:ext cx="1818526" cy="691628"/>
              </a:xfrm>
              <a:prstGeom prst="rightArrowCallout">
                <a:avLst/>
              </a:prstGeom>
              <a:blipFill>
                <a:blip r:embed="rId18"/>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Right Arrow Callout 66"/>
              <p:cNvSpPr/>
              <p:nvPr/>
            </p:nvSpPr>
            <p:spPr>
              <a:xfrm>
                <a:off x="4217751" y="3366277"/>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=3</m:t>
                      </m:r>
                    </m:oMath>
                  </m:oMathPara>
                </a14:m>
                <a:endParaRPr lang="en-IN" sz="2400" dirty="0"/>
              </a:p>
            </p:txBody>
          </p:sp>
        </mc:Choice>
        <mc:Fallback xmlns="">
          <p:sp>
            <p:nvSpPr>
              <p:cNvPr id="67" name="Right Arrow Callout 66"/>
              <p:cNvSpPr>
                <a:spLocks noRot="1" noChangeAspect="1" noMove="1" noResize="1" noEditPoints="1" noAdjustHandles="1" noChangeArrowheads="1" noChangeShapeType="1" noTextEdit="1"/>
              </p:cNvSpPr>
              <p:nvPr/>
            </p:nvSpPr>
            <p:spPr>
              <a:xfrm>
                <a:off x="4217751" y="3366277"/>
                <a:ext cx="1818526" cy="691628"/>
              </a:xfrm>
              <a:prstGeom prst="rightArrowCallout">
                <a:avLst/>
              </a:prstGeom>
              <a:blipFill>
                <a:blip r:embed="rId19"/>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Right Arrow Callout 69"/>
              <p:cNvSpPr/>
              <p:nvPr/>
            </p:nvSpPr>
            <p:spPr>
              <a:xfrm>
                <a:off x="4217751" y="4473870"/>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=4</m:t>
                      </m:r>
                    </m:oMath>
                  </m:oMathPara>
                </a14:m>
                <a:endParaRPr lang="en-IN" sz="2400" dirty="0"/>
              </a:p>
            </p:txBody>
          </p:sp>
        </mc:Choice>
        <mc:Fallback xmlns="">
          <p:sp>
            <p:nvSpPr>
              <p:cNvPr id="70" name="Right Arrow Callout 69"/>
              <p:cNvSpPr>
                <a:spLocks noRot="1" noChangeAspect="1" noMove="1" noResize="1" noEditPoints="1" noAdjustHandles="1" noChangeArrowheads="1" noChangeShapeType="1" noTextEdit="1"/>
              </p:cNvSpPr>
              <p:nvPr/>
            </p:nvSpPr>
            <p:spPr>
              <a:xfrm>
                <a:off x="4217751" y="4473870"/>
                <a:ext cx="1818526" cy="691628"/>
              </a:xfrm>
              <a:prstGeom prst="rightArrowCallout">
                <a:avLst/>
              </a:prstGeom>
              <a:blipFill>
                <a:blip r:embed="rId20"/>
                <a:stretch>
                  <a:fillRect/>
                </a:stretch>
              </a:blipFill>
              <a:ln w="38100">
                <a:solidFill>
                  <a:schemeClr val="accent5"/>
                </a:solidFill>
              </a:ln>
            </p:spPr>
            <p:txBody>
              <a:bodyPr/>
              <a:lstStyle/>
              <a:p>
                <a:r>
                  <a:rPr lang="en-IN">
                    <a:noFill/>
                  </a:rPr>
                  <a:t> </a:t>
                </a:r>
              </a:p>
            </p:txBody>
          </p:sp>
        </mc:Fallback>
      </mc:AlternateContent>
      <p:sp>
        <p:nvSpPr>
          <p:cNvPr id="71" name="Rectangle 70"/>
          <p:cNvSpPr/>
          <p:nvPr/>
        </p:nvSpPr>
        <p:spPr>
          <a:xfrm>
            <a:off x="6053517" y="1006867"/>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72" name="Rectangle 71"/>
          <p:cNvSpPr/>
          <p:nvPr/>
        </p:nvSpPr>
        <p:spPr>
          <a:xfrm>
            <a:off x="6053517" y="2148503"/>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73" name="Rectangle 72"/>
          <p:cNvSpPr/>
          <p:nvPr/>
        </p:nvSpPr>
        <p:spPr>
          <a:xfrm>
            <a:off x="6053517" y="3237603"/>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74" name="Rectangle 73"/>
          <p:cNvSpPr/>
          <p:nvPr/>
        </p:nvSpPr>
        <p:spPr>
          <a:xfrm>
            <a:off x="6053517" y="4359455"/>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67333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500"/>
                                        <p:tgtEl>
                                          <p:spTgt spid="6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ipe(left)">
                                      <p:cBhvr>
                                        <p:cTn id="14" dur="500"/>
                                        <p:tgtEl>
                                          <p:spTgt spid="6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left)">
                                      <p:cBhvr>
                                        <p:cTn id="24" dur="500"/>
                                        <p:tgtEl>
                                          <p:spTgt spid="7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left)">
                                      <p:cBhvr>
                                        <p:cTn id="27" dur="500"/>
                                        <p:tgtEl>
                                          <p:spTgt spid="7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500"/>
                                        <p:tgtEl>
                                          <p:spTgt spid="7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wipe(left)">
                                      <p:cBhvr>
                                        <p:cTn id="33" dur="500"/>
                                        <p:tgtEl>
                                          <p:spTgt spid="7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65"/>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66"/>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67"/>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70"/>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71"/>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7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7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5" grpId="0" uiExpand="1" animBg="1"/>
      <p:bldP spid="65" grpId="1" uiExpand="1" animBg="1"/>
      <p:bldP spid="66" grpId="0" uiExpand="1" animBg="1"/>
      <p:bldP spid="66" grpId="1" uiExpand="1" animBg="1"/>
      <p:bldP spid="67" grpId="0" uiExpand="1" animBg="1"/>
      <p:bldP spid="67" grpId="1" uiExpand="1" animBg="1"/>
      <p:bldP spid="70" grpId="0" uiExpand="1" animBg="1"/>
      <p:bldP spid="70" grpId="1" uiExpand="1" animBg="1"/>
      <p:bldP spid="71" grpId="0" uiExpand="1" animBg="1"/>
      <p:bldP spid="71" grpId="1" animBg="1"/>
      <p:bldP spid="72" grpId="0" uiExpand="1" animBg="1"/>
      <p:bldP spid="72" grpId="1" animBg="1"/>
      <p:bldP spid="73" grpId="0" uiExpand="1" animBg="1"/>
      <p:bldP spid="73" grpId="1" animBg="1"/>
      <p:bldP spid="74" grpId="0" uiExpand="1" animBg="1"/>
      <p:bldP spid="7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a:t>When we had only two RVs (namely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oMath>
                </a14:m>
                <a:r>
                  <a:rPr lang="en-IN" dirty="0"/>
                  <a:t>) we looked at how they behave at the same time (by looking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sub>
                    </m:sSub>
                  </m:oMath>
                </a14:m>
                <a:r>
                  <a:rPr lang="en-IN" dirty="0"/>
                  <a:t>) or how they behaved on their own (by looking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𝑌</m:t>
                        </m:r>
                      </m:sub>
                    </m:sSub>
                  </m:oMath>
                </a14:m>
                <a:r>
                  <a:rPr lang="en-IN" dirty="0"/>
                  <a:t>)</a:t>
                </a:r>
              </a:p>
              <a:p>
                <a:r>
                  <a:rPr lang="en-US" dirty="0"/>
                  <a:t>Now that we have three RVs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IN" dirty="0"/>
                  <a:t>) we can look at how they behave</a:t>
                </a:r>
              </a:p>
              <a:p>
                <a:pPr lvl="2"/>
                <a:r>
                  <a:rPr lang="en-US" dirty="0"/>
                  <a:t>At the same time, </a:t>
                </a:r>
                <a:r>
                  <a:rPr lang="en-IN" dirty="0"/>
                  <a:t>by looking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𝑌</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𝑍</m:t>
                        </m:r>
                      </m:sub>
                    </m:sSub>
                  </m:oMath>
                </a14:m>
                <a:endParaRPr lang="en-US" dirty="0">
                  <a:ea typeface="Cambria Math" panose="02040503050406030204" pitchFamily="18" charset="0"/>
                </a:endParaRPr>
              </a:p>
              <a:p>
                <a:pPr lvl="2"/>
                <a:r>
                  <a:rPr lang="en-US" dirty="0"/>
                  <a:t>On their own, </a:t>
                </a:r>
                <a:r>
                  <a:rPr lang="en-IN" dirty="0"/>
                  <a:t>by looking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𝑍</m:t>
                        </m:r>
                      </m:sub>
                    </m:sSub>
                  </m:oMath>
                </a14:m>
                <a:endParaRPr lang="en-IN" dirty="0"/>
              </a:p>
              <a:p>
                <a:pPr lvl="2"/>
                <a:r>
                  <a:rPr lang="en-US" dirty="0"/>
                  <a:t>Two at a time, </a:t>
                </a:r>
                <a:r>
                  <a:rPr lang="en-IN" dirty="0"/>
                  <a:t>by looking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oMath>
                </a14:m>
                <a:endParaRPr lang="en-IN" dirty="0"/>
              </a:p>
              <a:p>
                <a:r>
                  <a:rPr lang="en-US" dirty="0"/>
                  <a:t>The distributions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ℙ</m:t>
                        </m:r>
                      </m:e>
                      <m:sub>
                        <m:r>
                          <a:rPr lang="en-US" i="1">
                            <a:latin typeface="Cambria Math" panose="02040503050406030204" pitchFamily="18" charset="0"/>
                            <a:ea typeface="Cambria Math" panose="02040503050406030204" pitchFamily="18" charset="0"/>
                          </a:rPr>
                          <m:t>𝑍</m:t>
                        </m:r>
                      </m:sub>
                    </m:sSub>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ℙ</m:t>
                        </m:r>
                      </m:e>
                      <m:sub>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sub>
                    </m:sSub>
                  </m:oMath>
                </a14:m>
                <a:r>
                  <a:rPr lang="en-IN" dirty="0"/>
                  <a:t> are called </a:t>
                </a:r>
                <a:r>
                  <a:rPr lang="en-IN" i="1" dirty="0"/>
                  <a:t>marginal probability distributions</a:t>
                </a:r>
                <a:r>
                  <a:rPr lang="en-IN" dirty="0"/>
                  <a:t> and they look at how a subset of RVs behave</a:t>
                </a:r>
              </a:p>
              <a:p>
                <a:r>
                  <a:rPr lang="en-US" dirty="0"/>
                  <a:t>Marginal distributions are also proper distributions (same proof works) and hence they also have PMFs associated with them</a:t>
                </a:r>
                <a:endParaRPr lang="en-IN" dirty="0"/>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97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18</a:t>
            </a:fld>
            <a:endParaRPr lang="en-US"/>
          </a:p>
        </p:txBody>
      </p:sp>
    </p:spTree>
    <p:extLst>
      <p:ext uri="{BB962C8B-B14F-4D97-AF65-F5344CB8AC3E}">
        <p14:creationId xmlns:p14="http://schemas.microsoft.com/office/powerpoint/2010/main" val="97732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Obtaining Marginal PMF from Joint PMF</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normAutofit/>
              </a:bodyPr>
              <a:lstStyle/>
              <a:p>
                <a:r>
                  <a:rPr lang="en-US" dirty="0"/>
                  <a:t>If we have the joint PMF for a set of RVs, say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IN" dirty="0"/>
                  <a:t>, then obtaining the marginal PMF for any subset of these RVs is very simple</a:t>
                </a:r>
              </a:p>
              <a:p>
                <a:r>
                  <a:rPr lang="en-US" dirty="0"/>
                  <a:t>Involves a process called </a:t>
                </a:r>
                <a:r>
                  <a:rPr lang="en-US" i="1" dirty="0"/>
                  <a:t>marginalization</a:t>
                </a:r>
                <a:r>
                  <a:rPr lang="en-US" i="0" dirty="0"/>
                  <a:t>: </a:t>
                </a:r>
                <a:r>
                  <a:rPr lang="en-US" dirty="0"/>
                  <a:t>uses the proof we saw earlier</a:t>
                </a:r>
              </a:p>
              <a:p>
                <a:r>
                  <a:rPr lang="en-US" dirty="0"/>
                  <a:t>Suppose we are interested in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ℙ</m:t>
                        </m:r>
                      </m:e>
                      <m:sub>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sub>
                    </m:sSub>
                  </m:oMath>
                </a14:m>
                <a:r>
                  <a:rPr lang="en-US" dirty="0"/>
                  <a:t> i.e. we don’t care about </a:t>
                </a:r>
                <a14:m>
                  <m:oMath xmlns:m="http://schemas.openxmlformats.org/officeDocument/2006/math">
                    <m:r>
                      <a:rPr lang="en-US" i="1">
                        <a:latin typeface="Cambria Math" panose="02040503050406030204" pitchFamily="18" charset="0"/>
                      </a:rPr>
                      <m:t>𝑌</m:t>
                    </m:r>
                  </m:oMath>
                </a14:m>
                <a:endParaRPr lang="en-US" dirty="0"/>
              </a:p>
              <a:p>
                <a:pPr lvl="2"/>
                <a:r>
                  <a:rPr lang="en-US" dirty="0"/>
                  <a:t>In this case we say that </a:t>
                </a:r>
                <a14:m>
                  <m:oMath xmlns:m="http://schemas.openxmlformats.org/officeDocument/2006/math">
                    <m:r>
                      <a:rPr lang="en-US">
                        <a:latin typeface="Cambria Math" panose="02040503050406030204" pitchFamily="18" charset="0"/>
                      </a:rPr>
                      <m:t>𝑌</m:t>
                    </m:r>
                  </m:oMath>
                </a14:m>
                <a:r>
                  <a:rPr lang="en-US" dirty="0"/>
                  <a:t> has been </a:t>
                </a:r>
                <a:r>
                  <a:rPr lang="en-US" i="0" dirty="0"/>
                  <a:t>marginalized out</a:t>
                </a:r>
              </a:p>
              <a:p>
                <a:pPr lvl="2"/>
                <a:r>
                  <a:rPr lang="en-US" dirty="0"/>
                  <a:t>Earlier argument can be reused to show that for any </a:t>
                </a:r>
                <a14:m>
                  <m:oMath xmlns:m="http://schemas.openxmlformats.org/officeDocument/2006/math">
                    <m:r>
                      <a:rPr lang="en-US">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𝑆</m:t>
                        </m:r>
                      </m:e>
                      <m:sub>
                        <m:r>
                          <a:rPr lang="en-US">
                            <a:latin typeface="Cambria Math" panose="02040503050406030204" pitchFamily="18" charset="0"/>
                          </a:rPr>
                          <m:t>𝑋</m:t>
                        </m:r>
                      </m:sub>
                    </m:sSub>
                    <m:r>
                      <a:rPr lang="en-US">
                        <a:latin typeface="Cambria Math" panose="02040503050406030204" pitchFamily="18" charset="0"/>
                      </a:rPr>
                      <m:t>,</m:t>
                    </m:r>
                    <m:r>
                      <a:rPr lang="en-US">
                        <a:latin typeface="Cambria Math" panose="02040503050406030204" pitchFamily="18" charset="0"/>
                      </a:rPr>
                      <m:t>𝑧</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𝑆</m:t>
                        </m:r>
                      </m:e>
                      <m:sub>
                        <m:r>
                          <a:rPr lang="en-US">
                            <a:latin typeface="Cambria Math" panose="02040503050406030204" pitchFamily="18" charset="0"/>
                          </a:rPr>
                          <m:t>𝑍</m:t>
                        </m:r>
                      </m:sub>
                    </m:sSub>
                  </m:oMath>
                </a14:m>
                <a:endParaRPr lang="en-US" i="0" dirty="0"/>
              </a:p>
              <a:p>
                <a:pPr algn="ctr"/>
                <a14:m>
                  <m:oMath xmlns:m="http://schemas.openxmlformats.org/officeDocument/2006/math">
                    <m:d>
                      <m:dPr>
                        <m:begChr m:val="{"/>
                        <m:endChr m:val="}"/>
                        <m:ctrlPr>
                          <a:rPr lang="en-IN" sz="2400" i="1">
                            <a:latin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r>
                          <a:rPr lang="en-IN" sz="2400">
                            <a:latin typeface="Cambria Math" panose="02040503050406030204" pitchFamily="18" charset="0"/>
                            <a:ea typeface="Cambria Math" panose="02040503050406030204" pitchFamily="18" charset="0"/>
                          </a:rPr>
                          <m:t>∈</m:t>
                        </m:r>
                        <m:r>
                          <m:rPr>
                            <m:sty m:val="p"/>
                          </m:rPr>
                          <a:rPr lang="en-IN" sz="2400">
                            <a:latin typeface="Cambria Math" panose="02040503050406030204" pitchFamily="18" charset="0"/>
                            <a:ea typeface="Cambria Math" panose="02040503050406030204" pitchFamily="18" charset="0"/>
                          </a:rPr>
                          <m:t>Ω</m:t>
                        </m:r>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𝑋</m:t>
                        </m:r>
                        <m:d>
                          <m:dPr>
                            <m:ctrlPr>
                              <a:rPr lang="en-IN" sz="2400" i="1">
                                <a:latin typeface="Cambria Math" panose="02040503050406030204" pitchFamily="18" charset="0"/>
                                <a:ea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e>
                        </m:d>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𝑍</m:t>
                        </m:r>
                        <m:d>
                          <m:dPr>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𝜔</m:t>
                            </m:r>
                          </m:e>
                        </m:d>
                        <m:r>
                          <a:rPr lang="en-US" sz="2400">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𝑧</m:t>
                        </m:r>
                      </m:e>
                    </m:d>
                    <m:r>
                      <a:rPr lang="en-IN" sz="2400">
                        <a:latin typeface="Cambria Math" panose="02040503050406030204" pitchFamily="18" charset="0"/>
                      </a:rPr>
                      <m:t>=</m:t>
                    </m:r>
                    <m:nary>
                      <m:naryPr>
                        <m:chr m:val="⋃"/>
                        <m:limLoc m:val="subSup"/>
                        <m:supHide m:val="on"/>
                        <m:ctrlPr>
                          <a:rPr lang="en-IN" sz="2400" i="1">
                            <a:latin typeface="Cambria Math" panose="02040503050406030204" pitchFamily="18" charset="0"/>
                          </a:rPr>
                        </m:ctrlPr>
                      </m:naryPr>
                      <m:sub>
                        <m:r>
                          <m:rPr>
                            <m:brk m:alnAt="9"/>
                          </m:rPr>
                          <a:rPr lang="en-IN" sz="2400">
                            <a:latin typeface="Cambria Math" panose="02040503050406030204" pitchFamily="18" charset="0"/>
                          </a:rPr>
                          <m:t>𝑦</m:t>
                        </m:r>
                        <m:r>
                          <a:rPr lang="en-IN" sz="2400">
                            <a:latin typeface="Cambria Math" panose="02040503050406030204" pitchFamily="18" charset="0"/>
                          </a:rPr>
                          <m:t>∈</m:t>
                        </m:r>
                        <m:sSub>
                          <m:sSubPr>
                            <m:ctrlPr>
                              <a:rPr lang="en-IN" sz="2400" i="1">
                                <a:latin typeface="Cambria Math" panose="02040503050406030204" pitchFamily="18" charset="0"/>
                              </a:rPr>
                            </m:ctrlPr>
                          </m:sSubPr>
                          <m:e>
                            <m:r>
                              <a:rPr lang="en-IN" sz="2400">
                                <a:latin typeface="Cambria Math" panose="02040503050406030204" pitchFamily="18" charset="0"/>
                              </a:rPr>
                              <m:t>𝑆</m:t>
                            </m:r>
                          </m:e>
                          <m:sub>
                            <m:r>
                              <a:rPr lang="en-IN" sz="2400">
                                <a:latin typeface="Cambria Math" panose="02040503050406030204" pitchFamily="18" charset="0"/>
                              </a:rPr>
                              <m:t>𝑌</m:t>
                            </m:r>
                          </m:sub>
                        </m:sSub>
                      </m:sub>
                      <m:sup/>
                      <m:e>
                        <m:d>
                          <m:dPr>
                            <m:begChr m:val="{"/>
                            <m:endChr m:val="}"/>
                            <m:ctrlPr>
                              <a:rPr lang="en-IN" sz="2400" i="1">
                                <a:latin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r>
                              <a:rPr lang="en-IN" sz="2400">
                                <a:latin typeface="Cambria Math" panose="02040503050406030204" pitchFamily="18" charset="0"/>
                                <a:ea typeface="Cambria Math" panose="02040503050406030204" pitchFamily="18" charset="0"/>
                              </a:rPr>
                              <m:t>∈</m:t>
                            </m:r>
                            <m:r>
                              <m:rPr>
                                <m:sty m:val="p"/>
                              </m:rPr>
                              <a:rPr lang="en-IN" sz="2400">
                                <a:latin typeface="Cambria Math" panose="02040503050406030204" pitchFamily="18" charset="0"/>
                                <a:ea typeface="Cambria Math" panose="02040503050406030204" pitchFamily="18" charset="0"/>
                              </a:rPr>
                              <m:t>Ω</m:t>
                            </m:r>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𝑋</m:t>
                            </m:r>
                            <m:d>
                              <m:dPr>
                                <m:ctrlPr>
                                  <a:rPr lang="en-IN" sz="2400" i="1">
                                    <a:latin typeface="Cambria Math" panose="02040503050406030204" pitchFamily="18" charset="0"/>
                                    <a:ea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e>
                            </m:d>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𝑥</m:t>
                            </m:r>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𝑌</m:t>
                            </m:r>
                            <m:d>
                              <m:dPr>
                                <m:ctrlPr>
                                  <a:rPr lang="en-IN" sz="2400" i="1">
                                    <a:latin typeface="Cambria Math" panose="02040503050406030204" pitchFamily="18" charset="0"/>
                                    <a:ea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e>
                            </m:d>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𝑍</m:t>
                            </m:r>
                            <m:d>
                              <m:dPr>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𝜔</m:t>
                                </m:r>
                              </m:e>
                            </m:d>
                            <m:r>
                              <a:rPr lang="en-US" sz="2400">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𝑧</m:t>
                            </m:r>
                          </m:e>
                        </m:d>
                      </m:e>
                    </m:nary>
                  </m:oMath>
                </a14:m>
                <a:endParaRPr lang="en-US" dirty="0"/>
              </a:p>
              <a:p>
                <a:pPr lvl="2"/>
                <a:r>
                  <a:rPr lang="en-US" dirty="0"/>
                  <a:t>This shows that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e>
                    </m:nary>
                  </m:oMath>
                </a14:m>
                <a:endParaRPr lang="en-US" dirty="0"/>
              </a:p>
              <a:p>
                <a:r>
                  <a:rPr lang="en-US" dirty="0"/>
                  <a:t>Similarly,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𝑍</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r>
                      <a:rPr lang="en-IN">
                        <a:latin typeface="Cambria Math" panose="02040503050406030204" pitchFamily="18" charset="0"/>
                        <a:ea typeface="Cambria Math" panose="02040503050406030204" pitchFamily="18" charset="0"/>
                      </a:rPr>
                      <m:t>=</m:t>
                    </m:r>
                    <m:nary>
                      <m:naryPr>
                        <m:chr m:val="∑"/>
                        <m:limLoc m:val="subSup"/>
                        <m:supHide m:val="on"/>
                        <m:ctrlPr>
                          <a:rPr lang="en-IN" i="1" smtClean="0">
                            <a:latin typeface="Cambria Math" panose="02040503050406030204" pitchFamily="18" charset="0"/>
                            <a:ea typeface="Cambria Math" panose="02040503050406030204" pitchFamily="18" charset="0"/>
                          </a:rPr>
                        </m:ctrlPr>
                      </m:naryPr>
                      <m:sub>
                        <m:r>
                          <m:rPr>
                            <m:brk m:alnAt="9"/>
                          </m:rP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nary>
                      </m:e>
                    </m:nary>
                  </m:oMath>
                </a14:m>
                <a:endParaRPr lang="en-US" dirty="0"/>
              </a:p>
              <a:p>
                <a:pPr lvl="2"/>
                <a:r>
                  <a:rPr lang="en-US" dirty="0"/>
                  <a:t>In this case we say that both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a:latin typeface="Cambria Math" panose="02040503050406030204" pitchFamily="18" charset="0"/>
                      </a:rPr>
                      <m:t>𝑌</m:t>
                    </m:r>
                  </m:oMath>
                </a14:m>
                <a:r>
                  <a:rPr lang="en-US" dirty="0"/>
                  <a:t> have been </a:t>
                </a:r>
                <a:r>
                  <a:rPr lang="en-US" i="0" dirty="0"/>
                  <a:t>marginalized out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132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19</a:t>
            </a:fld>
            <a:endParaRPr lang="en-US"/>
          </a:p>
        </p:txBody>
      </p:sp>
    </p:spTree>
    <p:extLst>
      <p:ext uri="{BB962C8B-B14F-4D97-AF65-F5344CB8AC3E}">
        <p14:creationId xmlns:p14="http://schemas.microsoft.com/office/powerpoint/2010/main" val="175406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Probability</a:t>
            </a:r>
          </a:p>
        </p:txBody>
      </p:sp>
      <p:sp>
        <p:nvSpPr>
          <p:cNvPr id="3" name="Content Placeholder 2"/>
          <p:cNvSpPr>
            <a:spLocks noGrp="1"/>
          </p:cNvSpPr>
          <p:nvPr>
            <p:ph idx="1"/>
          </p:nvPr>
        </p:nvSpPr>
        <p:spPr>
          <a:xfrm>
            <a:off x="253353" y="1111624"/>
            <a:ext cx="11938645" cy="5746376"/>
          </a:xfrm>
        </p:spPr>
        <p:txBody>
          <a:bodyPr>
            <a:normAutofit/>
          </a:bodyPr>
          <a:lstStyle/>
          <a:p>
            <a:r>
              <a:rPr lang="en-IN" dirty="0"/>
              <a:t>Depends on whom we ask this question</a:t>
            </a:r>
          </a:p>
          <a:p>
            <a:pPr lvl="2"/>
            <a:r>
              <a:rPr lang="en-IN" i="0" dirty="0"/>
              <a:t>A statistician may claim probability is a way of measuring how frequently does something happen</a:t>
            </a:r>
          </a:p>
          <a:p>
            <a:pPr lvl="2"/>
            <a:r>
              <a:rPr lang="en-IN" dirty="0"/>
              <a:t>“If I recommend an iPhone to 1000 female customers aged 25-30 years, roughly 600 of them will make a purchase”</a:t>
            </a:r>
          </a:p>
          <a:p>
            <a:pPr lvl="2"/>
            <a:r>
              <a:rPr lang="en-IN" i="0" dirty="0"/>
              <a:t>A logician may claim that probability is a way of measuring the amount of uncertainty in a certain statement</a:t>
            </a:r>
          </a:p>
          <a:p>
            <a:pPr lvl="2"/>
            <a:r>
              <a:rPr lang="en-IN" dirty="0"/>
              <a:t>“If John makes a credit card transaction worth more than ₹10,000, then there is a 70% chance it is fraudulent since he never spends so much”</a:t>
            </a:r>
          </a:p>
          <a:p>
            <a:pPr lvl="2"/>
            <a:r>
              <a:rPr lang="en-IN" i="0" dirty="0"/>
              <a:t>A measure theoretician may claim probability is a way of assigning positive scores in a way so that two scores can be easily compared</a:t>
            </a:r>
          </a:p>
          <a:p>
            <a:pPr lvl="2"/>
            <a:r>
              <a:rPr lang="en-IN" dirty="0"/>
              <a:t>“This customer is more likely to be in the 20-30 age group than the 50+ group”</a:t>
            </a:r>
          </a:p>
          <a:p>
            <a:r>
              <a:rPr lang="en-IN" dirty="0"/>
              <a:t>Machine Learning subscribes to all these views in one way or another </a:t>
            </a:r>
          </a:p>
        </p:txBody>
      </p:sp>
      <p:sp>
        <p:nvSpPr>
          <p:cNvPr id="4" name="Slide Number Placeholder 3"/>
          <p:cNvSpPr>
            <a:spLocks noGrp="1"/>
          </p:cNvSpPr>
          <p:nvPr>
            <p:ph type="sldNum" sz="quarter" idx="12"/>
          </p:nvPr>
        </p:nvSpPr>
        <p:spPr/>
        <p:txBody>
          <a:bodyPr/>
          <a:lstStyle/>
          <a:p>
            <a:fld id="{157B8E69-23A9-4619-9CFE-E27BFD8A78F9}" type="slidenum">
              <a:rPr lang="en-US" smtClean="0"/>
              <a:t>2</a:t>
            </a:fld>
            <a:endParaRPr lang="en-US"/>
          </a:p>
        </p:txBody>
      </p:sp>
    </p:spTree>
    <p:extLst>
      <p:ext uri="{BB962C8B-B14F-4D97-AF65-F5344CB8AC3E}">
        <p14:creationId xmlns:p14="http://schemas.microsoft.com/office/powerpoint/2010/main" val="121445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024156" cy="5746376"/>
              </a:xfrm>
            </p:spPr>
            <p:txBody>
              <a:bodyPr>
                <a:normAutofit/>
              </a:bodyPr>
              <a:lstStyle/>
              <a:p>
                <a:r>
                  <a:rPr lang="en-US" dirty="0"/>
                  <a:t>Perhaps one of the most important concepts w.r.t ML applications</a:t>
                </a:r>
              </a:p>
              <a:p>
                <a:r>
                  <a:rPr lang="en-US" dirty="0"/>
                  <a:t>Let us look at uniform case first</a:t>
                </a:r>
              </a:p>
              <a:p>
                <a:r>
                  <a:rPr lang="en-US" b="1" dirty="0"/>
                  <a:t>Notice</a:t>
                </a:r>
                <a:r>
                  <a:rPr lang="en-US" dirty="0"/>
                  <a:t>: if we focus only on balls with number 2 written on them, most (3/4) of those balls are red</a:t>
                </a:r>
              </a:p>
              <a:p>
                <a:r>
                  <a:rPr lang="en-US" b="1" dirty="0"/>
                  <a:t>Contrast</a:t>
                </a:r>
                <a:r>
                  <a:rPr lang="en-US" dirty="0"/>
                  <a:t>: if the number on the ball is 3, nothing as strong can be said</a:t>
                </a:r>
              </a:p>
              <a:p>
                <a14:m>
                  <m:oMath xmlns:m="http://schemas.openxmlformats.org/officeDocument/2006/math">
                    <m:r>
                      <a:rPr lang="en-US" i="1" smtClean="0">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oMath>
                </a14:m>
                <a:r>
                  <a:rPr lang="en-US" dirty="0"/>
                  <a:t> </a:t>
                </a:r>
                <a:r>
                  <a:rPr lang="en-IN" dirty="0"/>
                  <a:t>proportion of </a:t>
                </a:r>
                <a:r>
                  <a:rPr lang="en-US" dirty="0"/>
                  <a:t>samples with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=1</m:t>
                    </m:r>
                  </m:oMath>
                </a14:m>
                <a:r>
                  <a:rPr lang="en-US" dirty="0"/>
                  <a:t> among those samples where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=2</m:t>
                    </m:r>
                  </m:oMath>
                </a14:m>
                <a:endParaRPr lang="en-US"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024156" cy="5746376"/>
              </a:xfrm>
              <a:blipFill>
                <a:blip r:embed="rId2"/>
                <a:stretch>
                  <a:fillRect l="-1113" t="-2545" r="-37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20</a:t>
            </a:fld>
            <a:endParaRPr lang="en-US" dirty="0"/>
          </a:p>
        </p:txBody>
      </p:sp>
      <p:grpSp>
        <p:nvGrpSpPr>
          <p:cNvPr id="5" name="Group 4"/>
          <p:cNvGrpSpPr/>
          <p:nvPr/>
        </p:nvGrpSpPr>
        <p:grpSpPr>
          <a:xfrm>
            <a:off x="6173922" y="1111624"/>
            <a:ext cx="5674398" cy="4093341"/>
            <a:chOff x="6173922" y="1111624"/>
            <a:chExt cx="5674398" cy="4093341"/>
          </a:xfrm>
        </p:grpSpPr>
        <p:grpSp>
          <p:nvGrpSpPr>
            <p:cNvPr id="6" name="Group 5"/>
            <p:cNvGrpSpPr/>
            <p:nvPr/>
          </p:nvGrpSpPr>
          <p:grpSpPr>
            <a:xfrm>
              <a:off x="6173922" y="1111624"/>
              <a:ext cx="770562" cy="4093341"/>
              <a:chOff x="6173922" y="1111624"/>
              <a:chExt cx="770562" cy="4093341"/>
            </a:xfrm>
          </p:grpSpPr>
          <p:sp>
            <p:nvSpPr>
              <p:cNvPr id="32" name="Oval 31"/>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3" name="Oval 32"/>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4" name="Oval 3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5" name="Oval 34"/>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7" name="Group 6"/>
            <p:cNvGrpSpPr/>
            <p:nvPr/>
          </p:nvGrpSpPr>
          <p:grpSpPr>
            <a:xfrm>
              <a:off x="7154689" y="1111624"/>
              <a:ext cx="770562" cy="4093341"/>
              <a:chOff x="7192390" y="1111624"/>
              <a:chExt cx="770562" cy="4093341"/>
            </a:xfrm>
          </p:grpSpPr>
          <p:sp>
            <p:nvSpPr>
              <p:cNvPr id="28" name="Oval 27"/>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29" name="Oval 2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30" name="Oval 29"/>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31" name="Oval 3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8" name="Group 7"/>
            <p:cNvGrpSpPr/>
            <p:nvPr/>
          </p:nvGrpSpPr>
          <p:grpSpPr>
            <a:xfrm>
              <a:off x="8135456" y="1111624"/>
              <a:ext cx="770562" cy="4093341"/>
              <a:chOff x="8159651" y="1111624"/>
              <a:chExt cx="770562" cy="4093341"/>
            </a:xfrm>
          </p:grpSpPr>
          <p:sp>
            <p:nvSpPr>
              <p:cNvPr id="24" name="Oval 23"/>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5" name="Oval 24"/>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6" name="Oval 2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7" name="Oval 26"/>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9" name="Group 8"/>
            <p:cNvGrpSpPr/>
            <p:nvPr/>
          </p:nvGrpSpPr>
          <p:grpSpPr>
            <a:xfrm>
              <a:off x="9116223" y="1111624"/>
              <a:ext cx="770562" cy="4093341"/>
              <a:chOff x="9140294" y="1111624"/>
              <a:chExt cx="770562" cy="4093341"/>
            </a:xfrm>
          </p:grpSpPr>
          <p:sp>
            <p:nvSpPr>
              <p:cNvPr id="20" name="Oval 19"/>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1" name="Oval 2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2" name="Oval 21"/>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3" name="Oval 2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10" name="Group 9"/>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17" name="Oval 1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18" name="Oval 1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19" name="Oval 1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11" name="Group 10"/>
            <p:cNvGrpSpPr/>
            <p:nvPr/>
          </p:nvGrpSpPr>
          <p:grpSpPr>
            <a:xfrm>
              <a:off x="11077758" y="1111624"/>
              <a:ext cx="770562" cy="4093341"/>
              <a:chOff x="11077758" y="1111624"/>
              <a:chExt cx="770562" cy="4093341"/>
            </a:xfrm>
          </p:grpSpPr>
          <p:sp>
            <p:nvSpPr>
              <p:cNvPr id="12" name="Oval 11"/>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3" name="Oval 1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4" name="Oval 13"/>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5" name="Oval 1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grpSp>
      <p:grpSp>
        <p:nvGrpSpPr>
          <p:cNvPr id="65" name="Group 64"/>
          <p:cNvGrpSpPr/>
          <p:nvPr/>
        </p:nvGrpSpPr>
        <p:grpSpPr>
          <a:xfrm>
            <a:off x="10621576" y="5592616"/>
            <a:ext cx="1468606" cy="1238929"/>
            <a:chOff x="12383748" y="1219011"/>
            <a:chExt cx="1862104" cy="1570887"/>
          </a:xfrm>
        </p:grpSpPr>
        <p:sp>
          <p:nvSpPr>
            <p:cNvPr id="66" name="Freeform 6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reeform 6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reeform 6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71" name="Rectangular Callout 70"/>
              <p:cNvSpPr/>
              <p:nvPr/>
            </p:nvSpPr>
            <p:spPr>
              <a:xfrm>
                <a:off x="5995329" y="5363109"/>
                <a:ext cx="4259095" cy="1184773"/>
              </a:xfrm>
              <a:prstGeom prst="wedgeRectCallout">
                <a:avLst>
                  <a:gd name="adj1" fmla="val 66477"/>
                  <a:gd name="adj2" fmla="val 6005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rPr>
                  <a:t>In this case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𝑌</m:t>
                        </m:r>
                        <m:r>
                          <a:rPr lang="en-US" sz="2400" b="0" i="1" smtClean="0">
                            <a:solidFill>
                              <a:schemeClr val="tx1"/>
                            </a:solidFill>
                            <a:latin typeface="Cambria Math" panose="02040503050406030204" pitchFamily="18" charset="0"/>
                            <a:ea typeface="Cambria Math" panose="02040503050406030204" pitchFamily="18" charset="0"/>
                          </a:rPr>
                          <m:t>=1|</m:t>
                        </m:r>
                        <m:r>
                          <a:rPr lang="en-US" sz="2400" b="0" i="1" smtClean="0">
                            <a:solidFill>
                              <a:schemeClr val="tx1"/>
                            </a:solidFill>
                            <a:latin typeface="Cambria Math" panose="02040503050406030204" pitchFamily="18" charset="0"/>
                            <a:ea typeface="Cambria Math" panose="02040503050406030204" pitchFamily="18" charset="0"/>
                          </a:rPr>
                          <m:t>𝑋</m:t>
                        </m:r>
                        <m:r>
                          <a:rPr lang="en-US" sz="2400" b="0" i="1" smtClean="0">
                            <a:solidFill>
                              <a:schemeClr val="tx1"/>
                            </a:solidFill>
                            <a:latin typeface="Cambria Math" panose="02040503050406030204" pitchFamily="18" charset="0"/>
                            <a:ea typeface="Cambria Math" panose="02040503050406030204" pitchFamily="18" charset="0"/>
                          </a:rPr>
                          <m:t>=2</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3</m:t>
                        </m:r>
                      </m:num>
                      <m:den>
                        <m:r>
                          <a:rPr lang="en-US" sz="2400" b="0" i="1" smtClean="0">
                            <a:solidFill>
                              <a:schemeClr val="tx1"/>
                            </a:solidFill>
                            <a:latin typeface="Cambria Math" panose="02040503050406030204" pitchFamily="18" charset="0"/>
                            <a:ea typeface="Cambria Math" panose="02040503050406030204" pitchFamily="18" charset="0"/>
                          </a:rPr>
                          <m:t>4</m:t>
                        </m:r>
                      </m:den>
                    </m:f>
                  </m:oMath>
                </a14:m>
                <a:r>
                  <a:rPr lang="en-US" sz="2400" dirty="0">
                    <a:solidFill>
                      <a:schemeClr val="tx1"/>
                    </a:solidFill>
                    <a:latin typeface="+mj-lt"/>
                  </a:rPr>
                  <a:t> and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ℙ</m:t>
                    </m:r>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𝑌</m:t>
                        </m:r>
                        <m:r>
                          <a:rPr lang="en-US" sz="2400" i="1">
                            <a:solidFill>
                              <a:schemeClr val="tx1"/>
                            </a:solidFill>
                            <a:latin typeface="Cambria Math" panose="02040503050406030204" pitchFamily="18" charset="0"/>
                            <a:ea typeface="Cambria Math" panose="02040503050406030204" pitchFamily="18" charset="0"/>
                          </a:rPr>
                          <m:t>=1|</m:t>
                        </m:r>
                        <m:r>
                          <a:rPr lang="en-US" sz="2400" i="1">
                            <a:solidFill>
                              <a:schemeClr val="tx1"/>
                            </a:solidFill>
                            <a:latin typeface="Cambria Math" panose="02040503050406030204" pitchFamily="18" charset="0"/>
                            <a:ea typeface="Cambria Math" panose="02040503050406030204" pitchFamily="18" charset="0"/>
                          </a:rPr>
                          <m:t>𝑋</m:t>
                        </m:r>
                        <m:r>
                          <a:rPr lang="en-US" sz="2400" i="1">
                            <a:solidFill>
                              <a:schemeClr val="tx1"/>
                            </a:solidFill>
                            <a:latin typeface="Cambria Math" panose="02040503050406030204" pitchFamily="18" charset="0"/>
                            <a:ea typeface="Cambria Math" panose="02040503050406030204" pitchFamily="18" charset="0"/>
                          </a:rPr>
                          <m:t>=3</m:t>
                        </m:r>
                      </m:e>
                    </m:d>
                    <m:r>
                      <a:rPr lang="en-US" sz="2400" i="1">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1</m:t>
                        </m:r>
                      </m:num>
                      <m:den>
                        <m:r>
                          <a:rPr lang="en-US" sz="2400" i="1">
                            <a:solidFill>
                              <a:schemeClr val="tx1"/>
                            </a:solidFill>
                            <a:latin typeface="Cambria Math" panose="02040503050406030204" pitchFamily="18" charset="0"/>
                            <a:ea typeface="Cambria Math" panose="02040503050406030204" pitchFamily="18" charset="0"/>
                          </a:rPr>
                          <m:t>4</m:t>
                        </m:r>
                      </m:den>
                    </m:f>
                  </m:oMath>
                </a14:m>
                <a:endParaRPr lang="en-US" sz="2400" dirty="0">
                  <a:solidFill>
                    <a:schemeClr val="tx1"/>
                  </a:solidFill>
                  <a:latin typeface="+mj-lt"/>
                </a:endParaRPr>
              </a:p>
            </p:txBody>
          </p:sp>
        </mc:Choice>
        <mc:Fallback xmlns="">
          <p:sp>
            <p:nvSpPr>
              <p:cNvPr id="71" name="Rectangular Callout 70"/>
              <p:cNvSpPr>
                <a:spLocks noRot="1" noChangeAspect="1" noMove="1" noResize="1" noEditPoints="1" noAdjustHandles="1" noChangeArrowheads="1" noChangeShapeType="1" noTextEdit="1"/>
              </p:cNvSpPr>
              <p:nvPr/>
            </p:nvSpPr>
            <p:spPr>
              <a:xfrm>
                <a:off x="5995329" y="5363109"/>
                <a:ext cx="4259095" cy="1184773"/>
              </a:xfrm>
              <a:prstGeom prst="wedgeRectCallout">
                <a:avLst>
                  <a:gd name="adj1" fmla="val 66477"/>
                  <a:gd name="adj2" fmla="val 60059"/>
                </a:avLst>
              </a:prstGeom>
              <a:blipFill>
                <a:blip r:embed="rId3"/>
                <a:stretch>
                  <a:fillRect l="-73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7472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right)">
                                      <p:cBhvr>
                                        <p:cTn id="3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previous way of defining the conditional probability is makes it cumbersome to extend to more general settings</a:t>
                </a:r>
              </a:p>
              <a:p>
                <a:pPr lvl="2"/>
                <a:r>
                  <a:rPr lang="en-US" dirty="0"/>
                  <a:t>Let us use a different (but equivalent) way of defining conditional probability</a:t>
                </a:r>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nor/>
                          </m:rPr>
                          <a:rPr lang="en-US" b="0" i="0" dirty="0" smtClean="0"/>
                          <m:t>number</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𝑌</m:t>
                        </m:r>
                        <m:r>
                          <a:rPr lang="en-US" i="1">
                            <a:latin typeface="Cambria Math" panose="02040503050406030204" pitchFamily="18" charset="0"/>
                          </a:rPr>
                          <m:t>=1</m:t>
                        </m:r>
                        <m:r>
                          <m:rPr>
                            <m:nor/>
                          </m:rPr>
                          <a:rPr lang="en-US" dirty="0"/>
                          <m:t> </m:t>
                        </m:r>
                        <m:r>
                          <m:rPr>
                            <m:nor/>
                          </m:rPr>
                          <a:rPr lang="en-US" b="0" i="0" dirty="0" smtClean="0"/>
                          <m:t>and</m:t>
                        </m:r>
                        <m:r>
                          <m:rPr>
                            <m:nor/>
                          </m:rPr>
                          <a:rPr lang="en-US" dirty="0" smtClean="0"/>
                          <m:t> </m:t>
                        </m:r>
                        <m:r>
                          <a:rPr lang="en-US" i="1">
                            <a:latin typeface="Cambria Math" panose="02040503050406030204" pitchFamily="18" charset="0"/>
                          </a:rPr>
                          <m:t>𝑋</m:t>
                        </m:r>
                        <m:r>
                          <a:rPr lang="en-US" i="1">
                            <a:latin typeface="Cambria Math" panose="02040503050406030204" pitchFamily="18" charset="0"/>
                          </a:rPr>
                          <m:t>=2</m:t>
                        </m:r>
                      </m:num>
                      <m:den>
                        <m:r>
                          <m:rPr>
                            <m:nor/>
                          </m:rPr>
                          <a:rPr lang="en-US" b="0" i="0" dirty="0" smtClean="0"/>
                          <m:t>number</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𝑋</m:t>
                        </m:r>
                        <m:r>
                          <a:rPr lang="en-US" i="1">
                            <a:latin typeface="Cambria Math" panose="02040503050406030204" pitchFamily="18" charset="0"/>
                          </a:rPr>
                          <m:t>=2</m:t>
                        </m:r>
                      </m:den>
                    </m:f>
                  </m:oMath>
                </a14:m>
                <a:endParaRPr lang="en-IN" dirty="0"/>
              </a:p>
              <a:p>
                <a:pPr lvl="2"/>
                <a:r>
                  <a:rPr lang="en-US" dirty="0"/>
                  <a:t>Dividing numerator and denominator by possible number of samples i.e. 24</a:t>
                </a:r>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m:rPr>
                            <m:nor/>
                          </m:rPr>
                          <a:rPr lang="en-US" b="0" i="0" dirty="0" smtClean="0"/>
                          <m:t>proportion</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𝑌</m:t>
                        </m:r>
                        <m:r>
                          <a:rPr lang="en-US" i="1">
                            <a:latin typeface="Cambria Math" panose="02040503050406030204" pitchFamily="18" charset="0"/>
                          </a:rPr>
                          <m:t>=1</m:t>
                        </m:r>
                        <m:r>
                          <m:rPr>
                            <m:nor/>
                          </m:rPr>
                          <a:rPr lang="en-US" dirty="0"/>
                          <m:t> </m:t>
                        </m:r>
                        <m:r>
                          <m:rPr>
                            <m:nor/>
                          </m:rPr>
                          <a:rPr lang="en-US" dirty="0"/>
                          <m:t>and</m:t>
                        </m:r>
                        <m:r>
                          <m:rPr>
                            <m:nor/>
                          </m:rPr>
                          <a:rPr lang="en-US" dirty="0"/>
                          <m:t> </m:t>
                        </m:r>
                        <m:r>
                          <a:rPr lang="en-US" i="1">
                            <a:latin typeface="Cambria Math" panose="02040503050406030204" pitchFamily="18" charset="0"/>
                          </a:rPr>
                          <m:t>𝑋</m:t>
                        </m:r>
                        <m:r>
                          <a:rPr lang="en-US" i="1">
                            <a:latin typeface="Cambria Math" panose="02040503050406030204" pitchFamily="18" charset="0"/>
                          </a:rPr>
                          <m:t>=2</m:t>
                        </m:r>
                      </m:num>
                      <m:den>
                        <m:r>
                          <m:rPr>
                            <m:nor/>
                          </m:rPr>
                          <a:rPr lang="en-US" b="0" i="0" dirty="0" smtClean="0"/>
                          <m:t>proportion</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𝑋</m:t>
                        </m:r>
                        <m:r>
                          <a:rPr lang="en-US" i="1">
                            <a:latin typeface="Cambria Math" panose="02040503050406030204" pitchFamily="18" charset="0"/>
                          </a:rPr>
                          <m:t>=2</m:t>
                        </m:r>
                      </m:den>
                    </m:f>
                  </m:oMath>
                </a14:m>
                <a:endParaRPr lang="en-IN" dirty="0"/>
              </a:p>
              <a:p>
                <a:pPr lvl="2"/>
                <a:r>
                  <a:rPr lang="en-US" dirty="0"/>
                  <a:t>The above is just another way of saying</a:t>
                </a:r>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ea typeface="Cambria Math" panose="02040503050406030204" pitchFamily="18" charset="0"/>
                      </a:rPr>
                      <m:t>≜</m:t>
                    </m:r>
                  </m:oMath>
                </a14:m>
                <a:r>
                  <a:rPr lang="en-US" i="1" dirty="0">
                    <a:latin typeface="Cambria Math" panose="02040503050406030204" pitchFamily="18" charset="0"/>
                    <a:ea typeface="Cambria Math" panose="02040503050406030204" pitchFamily="18" charset="0"/>
                  </a:rPr>
                  <a:t> </a:t>
                </a:r>
                <a14:m>
                  <m:oMath xmlns:m="http://schemas.openxmlformats.org/officeDocument/2006/math">
                    <m:f>
                      <m:fPr>
                        <m:ctrlPr>
                          <a:rPr lang="en-US" sz="4400" i="1">
                            <a:latin typeface="Cambria Math" panose="02040503050406030204" pitchFamily="18" charset="0"/>
                            <a:ea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ℙ</m:t>
                        </m:r>
                        <m:d>
                          <m:dPr>
                            <m:begChr m:val="["/>
                            <m:endChr m:val="]"/>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𝑌</m:t>
                            </m:r>
                            <m:r>
                              <a:rPr lang="en-US" sz="4400" i="1">
                                <a:latin typeface="Cambria Math" panose="02040503050406030204" pitchFamily="18" charset="0"/>
                                <a:ea typeface="Cambria Math" panose="02040503050406030204" pitchFamily="18" charset="0"/>
                              </a:rPr>
                              <m:t>=1 ∧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=2</m:t>
                            </m:r>
                          </m:e>
                        </m:d>
                      </m:num>
                      <m:den>
                        <m:r>
                          <a:rPr lang="en-US" sz="4400" i="1">
                            <a:latin typeface="Cambria Math" panose="02040503050406030204" pitchFamily="18" charset="0"/>
                            <a:ea typeface="Cambria Math" panose="02040503050406030204" pitchFamily="18" charset="0"/>
                          </a:rPr>
                          <m:t>ℙ</m:t>
                        </m:r>
                        <m:d>
                          <m:dPr>
                            <m:begChr m:val="["/>
                            <m:endChr m:val="]"/>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=2</m:t>
                            </m:r>
                          </m:e>
                        </m:d>
                      </m:den>
                    </m:f>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52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4331" y="545758"/>
            <a:ext cx="1817669" cy="181766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5663381" y="277919"/>
                <a:ext cx="4710949" cy="868956"/>
              </a:xfrm>
              <a:prstGeom prst="wedgeRectCallout">
                <a:avLst>
                  <a:gd name="adj1" fmla="val 62287"/>
                  <a:gd name="adj2" fmla="val 526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What if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=2</m:t>
                        </m:r>
                      </m:e>
                    </m:d>
                  </m:oMath>
                </a14:m>
                <a:r>
                  <a:rPr lang="en-IN" sz="2400" dirty="0">
                    <a:solidFill>
                      <a:schemeClr val="tx1"/>
                    </a:solidFill>
                    <a:latin typeface="+mj-lt"/>
                  </a:rPr>
                  <a:t> happens to be </a:t>
                </a:r>
                <a14:m>
                  <m:oMath xmlns:m="http://schemas.openxmlformats.org/officeDocument/2006/math">
                    <m:r>
                      <a:rPr lang="en-IN" sz="2400" b="0" i="1" smtClean="0">
                        <a:solidFill>
                          <a:schemeClr val="tx1"/>
                        </a:solidFill>
                        <a:latin typeface="Cambria Math" panose="02040503050406030204" pitchFamily="18" charset="0"/>
                      </a:rPr>
                      <m:t>0</m:t>
                    </m:r>
                  </m:oMath>
                </a14:m>
                <a:r>
                  <a:rPr lang="en-IN" sz="2400" dirty="0">
                    <a:solidFill>
                      <a:schemeClr val="tx1"/>
                    </a:solidFill>
                    <a:latin typeface="+mj-lt"/>
                  </a:rPr>
                  <a:t>?</a:t>
                </a:r>
              </a:p>
              <a:p>
                <a:pPr algn="ctr"/>
                <a:r>
                  <a:rPr lang="en-IN" sz="2400" dirty="0">
                    <a:solidFill>
                      <a:schemeClr val="tx1"/>
                    </a:solidFill>
                    <a:latin typeface="+mj-lt"/>
                  </a:rPr>
                  <a:t>Won’t we get a divide-by-zero error?</a:t>
                </a:r>
              </a:p>
            </p:txBody>
          </p:sp>
        </mc:Choice>
        <mc:Fallback xmlns="">
          <p:sp>
            <p:nvSpPr>
              <p:cNvPr id="6" name="Rectangular Callout 5"/>
              <p:cNvSpPr>
                <a:spLocks noRot="1" noChangeAspect="1" noMove="1" noResize="1" noEditPoints="1" noAdjustHandles="1" noChangeArrowheads="1" noChangeShapeType="1" noTextEdit="1"/>
              </p:cNvSpPr>
              <p:nvPr/>
            </p:nvSpPr>
            <p:spPr>
              <a:xfrm>
                <a:off x="5663381" y="277919"/>
                <a:ext cx="4710949" cy="868956"/>
              </a:xfrm>
              <a:prstGeom prst="wedgeRectCallout">
                <a:avLst>
                  <a:gd name="adj1" fmla="val 62287"/>
                  <a:gd name="adj2" fmla="val 52693"/>
                </a:avLst>
              </a:prstGeom>
              <a:blipFill>
                <a:blip r:embed="rId4"/>
                <a:stretch>
                  <a:fillRect l="-915" t="-1316" b="-7895"/>
                </a:stretch>
              </a:blipFill>
              <a:ln w="38100">
                <a:solidFill>
                  <a:schemeClr val="accent1"/>
                </a:solidFill>
              </a:ln>
            </p:spPr>
            <p:txBody>
              <a:bodyPr/>
              <a:lstStyle/>
              <a:p>
                <a:r>
                  <a:rPr lang="en-IN">
                    <a:noFill/>
                  </a:rPr>
                  <a:t> </a:t>
                </a:r>
              </a:p>
            </p:txBody>
          </p:sp>
        </mc:Fallback>
      </mc:AlternateContent>
      <p:grpSp>
        <p:nvGrpSpPr>
          <p:cNvPr id="7" name="Group 6"/>
          <p:cNvGrpSpPr/>
          <p:nvPr/>
        </p:nvGrpSpPr>
        <p:grpSpPr>
          <a:xfrm>
            <a:off x="10581804" y="2450913"/>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Rectangular Callout 12"/>
              <p:cNvSpPr/>
              <p:nvPr/>
            </p:nvSpPr>
            <p:spPr>
              <a:xfrm>
                <a:off x="1877910" y="2708357"/>
                <a:ext cx="8462299" cy="1077061"/>
              </a:xfrm>
              <a:prstGeom prst="wedgeRectCallout">
                <a:avLst>
                  <a:gd name="adj1" fmla="val 61075"/>
                  <a:gd name="adj2" fmla="val 3498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Yes, although there are ways to get around this, for this course, we will avoid such cases or else, if convenient, define </a:t>
                </a:r>
                <a14:m>
                  <m:oMath xmlns:m="http://schemas.openxmlformats.org/officeDocument/2006/math">
                    <m:f>
                      <m:fPr>
                        <m:ctrlPr>
                          <a:rPr lang="en-IN" sz="2400" b="0" i="1" smtClean="0">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0</m:t>
                        </m:r>
                      </m:num>
                      <m:den>
                        <m:r>
                          <a:rPr lang="en-IN" sz="2400" b="0" i="1" smtClean="0">
                            <a:solidFill>
                              <a:schemeClr val="tx1"/>
                            </a:solidFill>
                            <a:latin typeface="Cambria Math" panose="02040503050406030204" pitchFamily="18" charset="0"/>
                          </a:rPr>
                          <m:t>0</m:t>
                        </m:r>
                      </m:den>
                    </m:f>
                    <m:r>
                      <a:rPr lang="en-IN" sz="2400" b="0" i="1" smtClean="0">
                        <a:solidFill>
                          <a:schemeClr val="tx1"/>
                        </a:solidFill>
                        <a:latin typeface="Cambria Math" panose="02040503050406030204" pitchFamily="18" charset="0"/>
                      </a:rPr>
                      <m:t>=0</m:t>
                    </m:r>
                  </m:oMath>
                </a14:m>
                <a:endParaRPr lang="en-US" sz="2400" i="1" dirty="0">
                  <a:solidFill>
                    <a:schemeClr val="tx1"/>
                  </a:solidFill>
                  <a:latin typeface="+mj-lt"/>
                </a:endParaRPr>
              </a:p>
            </p:txBody>
          </p:sp>
        </mc:Choice>
        <mc:Fallback xmlns="">
          <p:sp>
            <p:nvSpPr>
              <p:cNvPr id="13" name="Rectangular Callout 12"/>
              <p:cNvSpPr>
                <a:spLocks noRot="1" noChangeAspect="1" noMove="1" noResize="1" noEditPoints="1" noAdjustHandles="1" noChangeArrowheads="1" noChangeShapeType="1" noTextEdit="1"/>
              </p:cNvSpPr>
              <p:nvPr/>
            </p:nvSpPr>
            <p:spPr>
              <a:xfrm>
                <a:off x="1877910" y="2708357"/>
                <a:ext cx="8462299" cy="1077061"/>
              </a:xfrm>
              <a:prstGeom prst="wedgeRectCallout">
                <a:avLst>
                  <a:gd name="adj1" fmla="val 61075"/>
                  <a:gd name="adj2" fmla="val 34980"/>
                </a:avLst>
              </a:prstGeom>
              <a:blipFill>
                <a:blip r:embed="rId5"/>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90517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22" presetClass="entr" presetSubtype="2"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024156" cy="5746376"/>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den>
                    </m:f>
                  </m:oMath>
                </a14:m>
                <a:endParaRPr lang="en-US" dirty="0">
                  <a:ea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oMath>
                </a14:m>
                <a:endParaRPr lang="en-IN" dirty="0"/>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=3</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=3</m:t>
                            </m:r>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=3</m:t>
                            </m:r>
                          </m:e>
                        </m:d>
                      </m:den>
                    </m:f>
                  </m:oMath>
                </a14:m>
                <a:endParaRPr lang="en-US" dirty="0">
                  <a:ea typeface="Cambria Math" panose="02040503050406030204" pitchFamily="18" charset="0"/>
                </a:endParaRPr>
              </a:p>
              <a:p>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24</m:t>
                            </m:r>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96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48</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15</m:t>
                        </m:r>
                      </m:den>
                    </m:f>
                  </m:oMath>
                </a14:m>
                <a:endParaRPr lang="en-IN" dirty="0"/>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=6</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=3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=6</m:t>
                            </m:r>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=6</m:t>
                            </m:r>
                          </m:e>
                        </m:d>
                      </m:den>
                    </m:f>
                  </m:oMath>
                </a14:m>
                <a:endParaRPr lang="en-IN" dirty="0"/>
              </a:p>
              <a:p>
                <a14:m>
                  <m:oMath xmlns:m="http://schemas.openxmlformats.org/officeDocument/2006/math">
                    <m:r>
                      <a:rPr lang="en-IN" b="0" i="1" smtClean="0">
                        <a:latin typeface="Cambria Math" panose="02040503050406030204" pitchFamily="18" charset="0"/>
                      </a:rPr>
                      <m:t>=0</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024156" cy="5746376"/>
              </a:xfrm>
              <a:blipFill>
                <a:blip r:embed="rId2"/>
                <a:stretch>
                  <a:fillRect/>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22</a:t>
            </a:fld>
            <a:endParaRPr lang="en-US" dirty="0"/>
          </a:p>
        </p:txBody>
      </p:sp>
      <p:grpSp>
        <p:nvGrpSpPr>
          <p:cNvPr id="5" name="Group 4"/>
          <p:cNvGrpSpPr/>
          <p:nvPr/>
        </p:nvGrpSpPr>
        <p:grpSpPr>
          <a:xfrm>
            <a:off x="6173922" y="1111624"/>
            <a:ext cx="5674398" cy="4093341"/>
            <a:chOff x="6173922" y="1111624"/>
            <a:chExt cx="5674398" cy="4093341"/>
          </a:xfrm>
        </p:grpSpPr>
        <p:grpSp>
          <p:nvGrpSpPr>
            <p:cNvPr id="6" name="Group 5"/>
            <p:cNvGrpSpPr/>
            <p:nvPr/>
          </p:nvGrpSpPr>
          <p:grpSpPr>
            <a:xfrm>
              <a:off x="6173922" y="1111624"/>
              <a:ext cx="770562" cy="4093341"/>
              <a:chOff x="6173922" y="1111624"/>
              <a:chExt cx="770562" cy="4093341"/>
            </a:xfrm>
          </p:grpSpPr>
          <p:sp>
            <p:nvSpPr>
              <p:cNvPr id="32" name="Oval 31"/>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3" name="Oval 32"/>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4" name="Oval 3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5" name="Oval 34"/>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7" name="Group 6"/>
            <p:cNvGrpSpPr/>
            <p:nvPr/>
          </p:nvGrpSpPr>
          <p:grpSpPr>
            <a:xfrm>
              <a:off x="7154689" y="1111624"/>
              <a:ext cx="770562" cy="4093341"/>
              <a:chOff x="7192390" y="1111624"/>
              <a:chExt cx="770562" cy="4093341"/>
            </a:xfrm>
          </p:grpSpPr>
          <p:sp>
            <p:nvSpPr>
              <p:cNvPr id="28" name="Oval 27"/>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29" name="Oval 2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30" name="Oval 29"/>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31" name="Oval 3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8" name="Group 7"/>
            <p:cNvGrpSpPr/>
            <p:nvPr/>
          </p:nvGrpSpPr>
          <p:grpSpPr>
            <a:xfrm>
              <a:off x="8135456" y="1111624"/>
              <a:ext cx="770562" cy="4093341"/>
              <a:chOff x="8159651" y="1111624"/>
              <a:chExt cx="770562" cy="4093341"/>
            </a:xfrm>
          </p:grpSpPr>
          <p:sp>
            <p:nvSpPr>
              <p:cNvPr id="24" name="Oval 23"/>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5" name="Oval 24"/>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6" name="Oval 2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7" name="Oval 26"/>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9" name="Group 8"/>
            <p:cNvGrpSpPr/>
            <p:nvPr/>
          </p:nvGrpSpPr>
          <p:grpSpPr>
            <a:xfrm>
              <a:off x="9116223" y="1111624"/>
              <a:ext cx="770562" cy="4093341"/>
              <a:chOff x="9140294" y="1111624"/>
              <a:chExt cx="770562" cy="4093341"/>
            </a:xfrm>
          </p:grpSpPr>
          <p:sp>
            <p:nvSpPr>
              <p:cNvPr id="20" name="Oval 19"/>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1" name="Oval 2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2" name="Oval 21"/>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3" name="Oval 2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10" name="Group 9"/>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17" name="Oval 1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18" name="Oval 1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19" name="Oval 1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11" name="Group 10"/>
            <p:cNvGrpSpPr/>
            <p:nvPr/>
          </p:nvGrpSpPr>
          <p:grpSpPr>
            <a:xfrm>
              <a:off x="11077758" y="1111624"/>
              <a:ext cx="770562" cy="4093341"/>
              <a:chOff x="11077758" y="1111624"/>
              <a:chExt cx="770562" cy="4093341"/>
            </a:xfrm>
          </p:grpSpPr>
          <p:sp>
            <p:nvSpPr>
              <p:cNvPr id="12" name="Oval 11"/>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3" name="Oval 1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4" name="Oval 13"/>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5" name="Oval 1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grpSp>
      <p:grpSp>
        <p:nvGrpSpPr>
          <p:cNvPr id="43" name="Group 42"/>
          <p:cNvGrpSpPr/>
          <p:nvPr/>
        </p:nvGrpSpPr>
        <p:grpSpPr>
          <a:xfrm>
            <a:off x="6635835" y="1634361"/>
            <a:ext cx="5521133" cy="3818428"/>
            <a:chOff x="6635835" y="1634361"/>
            <a:chExt cx="5521133" cy="3818428"/>
          </a:xfrm>
        </p:grpSpPr>
        <p:grpSp>
          <p:nvGrpSpPr>
            <p:cNvPr id="44" name="Group 43"/>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73" name="TextBox 7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45" name="Group 44"/>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60" name="TextBox 59"/>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46" name="Group 45"/>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54" name="TextBox 53"/>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47" name="Group 46"/>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48" name="TextBox 47"/>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p:spTree>
    <p:extLst>
      <p:ext uri="{BB962C8B-B14F-4D97-AF65-F5344CB8AC3E}">
        <p14:creationId xmlns:p14="http://schemas.microsoft.com/office/powerpoint/2010/main" val="24076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PMF for the Conditional Distribution?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US" dirty="0"/>
                  <a:t>Conditional probability values also form a distribution</a:t>
                </a:r>
              </a:p>
              <a:p>
                <a:r>
                  <a:rPr lang="en-US" dirty="0"/>
                  <a:t>For any value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US" dirty="0"/>
                  <a:t> we have, by our marginalization argument</a:t>
                </a:r>
              </a:p>
              <a:p>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sub>
                      <m:sup/>
                      <m:e>
                        <m:r>
                          <a:rPr lang="en-US"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e>
                    </m:nary>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oMath>
                </a14:m>
                <a:endParaRPr lang="en-US" dirty="0"/>
              </a:p>
              <a:p>
                <a:r>
                  <a:rPr lang="en-US" dirty="0"/>
                  <a:t>This implies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IN" i="1">
                            <a:latin typeface="Cambria Math" panose="02040503050406030204" pitchFamily="18" charset="0"/>
                          </a:rPr>
                          <m:t>𝑦</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𝑌</m:t>
                            </m:r>
                          </m:sub>
                        </m:sSub>
                      </m:sub>
                      <m:sup/>
                      <m:e>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IN" i="1">
                            <a:latin typeface="Cambria Math" panose="02040503050406030204" pitchFamily="18" charset="0"/>
                          </a:rPr>
                          <m:t>𝑦</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𝑌</m:t>
                            </m:r>
                          </m:sub>
                        </m:sSub>
                      </m:sub>
                      <m:sup/>
                      <m:e>
                        <m:f>
                          <m:fPr>
                            <m:ctrlPr>
                              <a:rPr lang="en-IN"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den>
                        </m:f>
                      </m:e>
                    </m:nary>
                    <m:r>
                      <a:rPr lang="en-IN" b="0" i="1" smtClean="0">
                        <a:latin typeface="Cambria Math" panose="02040503050406030204" pitchFamily="18" charset="0"/>
                        <a:ea typeface="Cambria Math" panose="02040503050406030204" pitchFamily="18" charset="0"/>
                      </a:rPr>
                      <m:t>=1</m:t>
                    </m:r>
                  </m:oMath>
                </a14:m>
                <a:endParaRPr lang="en-US" dirty="0"/>
              </a:p>
              <a:p>
                <a:r>
                  <a:rPr lang="en-US" dirty="0"/>
                  <a:t>Thus, we can readily define a PMF for conditional distributions as well that takes in two values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US" dirty="0"/>
                  <a:t> and gives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oMath>
                </a14:m>
                <a:endParaRPr lang="en-US" dirty="0"/>
              </a:p>
              <a:p>
                <a:r>
                  <a:rPr lang="en-US" dirty="0"/>
                  <a:t>We can similarly define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oMath>
                </a14:m>
                <a:r>
                  <a:rPr lang="en-US" dirty="0"/>
                  <a:t> as well</a:t>
                </a:r>
              </a:p>
              <a:p>
                <a:r>
                  <a:rPr lang="en-US" dirty="0"/>
                  <a:t>Notation used </a:t>
                </a:r>
                <a14:m>
                  <m:oMath xmlns:m="http://schemas.openxmlformats.org/officeDocument/2006/math">
                    <m:r>
                      <a:rPr lang="en-US"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e>
                    </m:d>
                    <m:r>
                      <a:rPr lang="en-IN" b="0" i="0"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sub>
                    </m:sSub>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e>
                    </m:d>
                  </m:oMath>
                </a14:m>
                <a:endParaRPr lang="en-US" dirty="0"/>
              </a:p>
              <a:p>
                <a:r>
                  <a:rPr lang="en-US" dirty="0"/>
                  <a:t>May ask for a sample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oMath>
                </a14:m>
                <a:r>
                  <a:rPr lang="en-US" dirty="0"/>
                  <a:t> or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i="1">
                                <a:latin typeface="Cambria Math" panose="02040503050406030204" pitchFamily="18" charset="0"/>
                                <a:ea typeface="Cambria Math" panose="02040503050406030204" pitchFamily="18" charset="0"/>
                              </a:rPr>
                              <m:t>0</m:t>
                            </m:r>
                          </m:sub>
                        </m:sSub>
                      </m:e>
                    </m:d>
                  </m:oMath>
                </a14:m>
                <a:r>
                  <a:rPr lang="en-US" dirty="0"/>
                  <a:t> too!</a:t>
                </a:r>
              </a:p>
              <a:p>
                <a:endParaRPr lang="en-US" dirty="0"/>
              </a:p>
              <a:p>
                <a:endParaRPr lang="en-US"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4011" y="217731"/>
            <a:ext cx="1787788" cy="1787788"/>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945222" y="217731"/>
                <a:ext cx="9458989" cy="1343941"/>
              </a:xfrm>
              <a:prstGeom prst="wedgeRectCallout">
                <a:avLst>
                  <a:gd name="adj1" fmla="val 58652"/>
                  <a:gd name="adj2" fmla="val 357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To sample from </a:t>
                </a:r>
                <a14:m>
                  <m:oMath xmlns:m="http://schemas.openxmlformats.org/officeDocument/2006/math">
                    <m:r>
                      <a:rPr lang="en-IN" sz="2400" i="1">
                        <a:solidFill>
                          <a:prstClr val="black">
                            <a:lumMod val="85000"/>
                            <a:lumOff val="15000"/>
                          </a:prstClr>
                        </a:solidFill>
                        <a:latin typeface="Cambria Math" panose="02040503050406030204" pitchFamily="18" charset="0"/>
                        <a:ea typeface="Cambria Math" panose="02040503050406030204" pitchFamily="18" charset="0"/>
                      </a:rPr>
                      <m:t>ℙ</m:t>
                    </m:r>
                    <m:d>
                      <m:dPr>
                        <m:begChr m:val="["/>
                        <m:endChr m:val="]"/>
                        <m:ctrlPr>
                          <a:rPr lang="en-IN" sz="2400" i="1">
                            <a:solidFill>
                              <a:prstClr val="black">
                                <a:lumMod val="85000"/>
                                <a:lumOff val="15000"/>
                              </a:prstClr>
                            </a:solidFill>
                            <a:latin typeface="Cambria Math" panose="02040503050406030204" pitchFamily="18" charset="0"/>
                            <a:ea typeface="Cambria Math" panose="02040503050406030204" pitchFamily="18" charset="0"/>
                          </a:rPr>
                        </m:ctrlPr>
                      </m:dPr>
                      <m:e>
                        <m:r>
                          <a:rPr lang="en-IN" sz="2400" i="1">
                            <a:solidFill>
                              <a:prstClr val="black">
                                <a:lumMod val="85000"/>
                                <a:lumOff val="15000"/>
                              </a:prstClr>
                            </a:solidFill>
                            <a:latin typeface="Cambria Math" panose="02040503050406030204" pitchFamily="18" charset="0"/>
                            <a:ea typeface="Cambria Math" panose="02040503050406030204" pitchFamily="18" charset="0"/>
                          </a:rPr>
                          <m:t>𝑌</m:t>
                        </m:r>
                        <m:r>
                          <a:rPr lang="en-IN" sz="2400" i="1">
                            <a:solidFill>
                              <a:prstClr val="black">
                                <a:lumMod val="85000"/>
                                <a:lumOff val="15000"/>
                              </a:prstClr>
                            </a:solidFill>
                            <a:latin typeface="Cambria Math" panose="02040503050406030204" pitchFamily="18" charset="0"/>
                            <a:ea typeface="Cambria Math" panose="02040503050406030204" pitchFamily="18" charset="0"/>
                          </a:rPr>
                          <m:t>|</m:t>
                        </m:r>
                        <m:r>
                          <a:rPr lang="en-IN" sz="2400" i="1">
                            <a:solidFill>
                              <a:prstClr val="black">
                                <a:lumMod val="85000"/>
                                <a:lumOff val="15000"/>
                              </a:prstClr>
                            </a:solidFill>
                            <a:latin typeface="Cambria Math" panose="02040503050406030204" pitchFamily="18" charset="0"/>
                            <a:ea typeface="Cambria Math" panose="02040503050406030204" pitchFamily="18" charset="0"/>
                          </a:rPr>
                          <m:t>𝑋</m:t>
                        </m:r>
                        <m:r>
                          <a:rPr lang="en-IN" sz="2400" i="1">
                            <a:solidFill>
                              <a:prstClr val="black">
                                <a:lumMod val="85000"/>
                                <a:lumOff val="15000"/>
                              </a:prstClr>
                            </a:solidFill>
                            <a:latin typeface="Cambria Math" panose="02040503050406030204" pitchFamily="18" charset="0"/>
                            <a:ea typeface="Cambria Math" panose="02040503050406030204" pitchFamily="18" charset="0"/>
                          </a:rPr>
                          <m:t>=</m:t>
                        </m:r>
                        <m:sSub>
                          <m:sSubPr>
                            <m:ctrlPr>
                              <a:rPr lang="en-IN" sz="2400" i="1">
                                <a:solidFill>
                                  <a:prstClr val="black">
                                    <a:lumMod val="85000"/>
                                    <a:lumOff val="15000"/>
                                  </a:prstClr>
                                </a:solidFill>
                                <a:latin typeface="Cambria Math" panose="02040503050406030204" pitchFamily="18" charset="0"/>
                                <a:ea typeface="Cambria Math" panose="02040503050406030204" pitchFamily="18" charset="0"/>
                              </a:rPr>
                            </m:ctrlPr>
                          </m:sSubPr>
                          <m:e>
                            <m:r>
                              <a:rPr lang="en-IN" sz="2400" i="1">
                                <a:solidFill>
                                  <a:prstClr val="black">
                                    <a:lumMod val="85000"/>
                                    <a:lumOff val="15000"/>
                                  </a:prstClr>
                                </a:solidFill>
                                <a:latin typeface="Cambria Math" panose="02040503050406030204" pitchFamily="18" charset="0"/>
                                <a:ea typeface="Cambria Math" panose="02040503050406030204" pitchFamily="18" charset="0"/>
                              </a:rPr>
                              <m:t>𝑥</m:t>
                            </m:r>
                          </m:e>
                          <m:sub>
                            <m:r>
                              <a:rPr lang="en-IN" sz="2400" i="1">
                                <a:solidFill>
                                  <a:prstClr val="black">
                                    <a:lumMod val="85000"/>
                                    <a:lumOff val="15000"/>
                                  </a:prstClr>
                                </a:solidFill>
                                <a:latin typeface="Cambria Math" panose="02040503050406030204" pitchFamily="18" charset="0"/>
                                <a:ea typeface="Cambria Math" panose="02040503050406030204" pitchFamily="18" charset="0"/>
                              </a:rPr>
                              <m:t>0</m:t>
                            </m:r>
                          </m:sub>
                        </m:sSub>
                      </m:e>
                    </m:d>
                  </m:oMath>
                </a14:m>
                <a:r>
                  <a:rPr lang="en-IN" sz="2400" dirty="0">
                    <a:solidFill>
                      <a:schemeClr val="tx1"/>
                    </a:solidFill>
                    <a:latin typeface="+mj-lt"/>
                  </a:rPr>
                  <a:t>, we consider the set of only those outcomes </a:t>
                </a:r>
                <a14:m>
                  <m:oMath xmlns:m="http://schemas.openxmlformats.org/officeDocument/2006/math">
                    <m:r>
                      <a:rPr lang="en-IN" sz="2400" b="0" i="1" smtClean="0">
                        <a:solidFill>
                          <a:schemeClr val="tx1"/>
                        </a:solidFill>
                        <a:latin typeface="Cambria Math" panose="02040503050406030204" pitchFamily="18" charset="0"/>
                      </a:rPr>
                      <m:t>𝜔</m:t>
                    </m:r>
                    <m:r>
                      <a:rPr lang="en-IN" sz="2400" b="0" i="1"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Ω</m:t>
                    </m:r>
                  </m:oMath>
                </a14:m>
                <a:r>
                  <a:rPr lang="en-IN" sz="2400" dirty="0">
                    <a:solidFill>
                      <a:schemeClr val="tx1"/>
                    </a:solidFill>
                    <a:latin typeface="+mj-lt"/>
                  </a:rPr>
                  <a:t> in the sample space where </a:t>
                </a:r>
                <a14:m>
                  <m:oMath xmlns:m="http://schemas.openxmlformats.org/officeDocument/2006/math">
                    <m:r>
                      <a:rPr lang="en-IN" sz="2400" b="0" i="1" smtClean="0">
                        <a:solidFill>
                          <a:schemeClr val="tx1"/>
                        </a:solidFill>
                        <a:latin typeface="Cambria Math" panose="02040503050406030204" pitchFamily="18" charset="0"/>
                      </a:rPr>
                      <m:t>𝑋</m:t>
                    </m:r>
                    <m:d>
                      <m:dPr>
                        <m:ctrlPr>
                          <a:rPr lang="en-IN" sz="2400" b="0" i="1" smtClean="0">
                            <a:solidFill>
                              <a:schemeClr val="tx1"/>
                            </a:solidFill>
                            <a:latin typeface="Cambria Math" panose="02040503050406030204" pitchFamily="18" charset="0"/>
                          </a:rPr>
                        </m:ctrlPr>
                      </m:dPr>
                      <m:e>
                        <m:r>
                          <m:rPr>
                            <m:sty m:val="p"/>
                          </m:rPr>
                          <a:rPr lang="en-IN" sz="2400" b="0" i="0" smtClean="0">
                            <a:solidFill>
                              <a:schemeClr val="tx1"/>
                            </a:solidFill>
                            <a:latin typeface="Cambria Math" panose="02040503050406030204" pitchFamily="18" charset="0"/>
                          </a:rPr>
                          <m:t>Ω</m:t>
                        </m:r>
                      </m:e>
                    </m:d>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oMath>
                </a14:m>
                <a:r>
                  <a:rPr lang="en-IN" sz="2400" dirty="0">
                    <a:solidFill>
                      <a:schemeClr val="tx1"/>
                    </a:solidFill>
                    <a:latin typeface="+mj-lt"/>
                  </a:rPr>
                  <a:t>, then sample an outcome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0</m:t>
                        </m:r>
                      </m:sub>
                    </m:sSub>
                  </m:oMath>
                </a14:m>
                <a:r>
                  <a:rPr lang="en-IN" sz="2400" dirty="0">
                    <a:solidFill>
                      <a:schemeClr val="tx1"/>
                    </a:solidFill>
                    <a:latin typeface="+mj-lt"/>
                  </a:rPr>
                  <a:t> from this set with probability </a:t>
                </a:r>
                <a14:m>
                  <m:oMath xmlns:m="http://schemas.openxmlformats.org/officeDocument/2006/math">
                    <m:f>
                      <m:fPr>
                        <m:ctrlPr>
                          <a:rPr lang="en-IN" sz="2400" b="0" i="1" smtClean="0">
                            <a:solidFill>
                              <a:schemeClr val="tx1"/>
                            </a:solidFill>
                            <a:latin typeface="Cambria Math" panose="02040503050406030204" pitchFamily="18" charset="0"/>
                          </a:rPr>
                        </m:ctrlPr>
                      </m:fPr>
                      <m:num>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𝑝</m:t>
                            </m:r>
                          </m:e>
                          <m:sub>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0</m:t>
                                </m:r>
                              </m:sub>
                            </m:sSub>
                          </m:sub>
                        </m:sSub>
                      </m:num>
                      <m:den>
                        <m:r>
                          <a:rPr lang="en-IN" sz="24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𝑥</m:t>
                                </m:r>
                              </m:e>
                              <m:sub>
                                <m:r>
                                  <a:rPr lang="en-IN" sz="2400" b="0" i="1" smtClean="0">
                                    <a:solidFill>
                                      <a:schemeClr val="tx1"/>
                                    </a:solidFill>
                                    <a:latin typeface="Cambria Math" panose="02040503050406030204" pitchFamily="18" charset="0"/>
                                    <a:ea typeface="Cambria Math" panose="02040503050406030204" pitchFamily="18" charset="0"/>
                                  </a:rPr>
                                  <m:t>0</m:t>
                                </m:r>
                              </m:sub>
                            </m:sSub>
                          </m:e>
                        </m:d>
                      </m:den>
                    </m:f>
                  </m:oMath>
                </a14:m>
                <a:r>
                  <a:rPr lang="en-IN" sz="2400" dirty="0">
                    <a:solidFill>
                      <a:schemeClr val="tx1"/>
                    </a:solidFill>
                    <a:latin typeface="+mj-lt"/>
                  </a:rPr>
                  <a:t> and then return </a:t>
                </a:r>
                <a14:m>
                  <m:oMath xmlns:m="http://schemas.openxmlformats.org/officeDocument/2006/math">
                    <m:r>
                      <a:rPr lang="en-IN" sz="2400" b="0" i="1" smtClean="0">
                        <a:solidFill>
                          <a:schemeClr val="tx1"/>
                        </a:solidFill>
                        <a:latin typeface="Cambria Math" panose="02040503050406030204" pitchFamily="18" charset="0"/>
                      </a:rPr>
                      <m:t>𝑌</m:t>
                    </m:r>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0</m:t>
                            </m:r>
                          </m:sub>
                        </m:sSub>
                      </m:e>
                    </m:d>
                  </m:oMath>
                </a14:m>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945222" y="217731"/>
                <a:ext cx="9458989" cy="1343941"/>
              </a:xfrm>
              <a:prstGeom prst="wedgeRectCallout">
                <a:avLst>
                  <a:gd name="adj1" fmla="val 58652"/>
                  <a:gd name="adj2" fmla="val 35766"/>
                </a:avLst>
              </a:prstGeom>
              <a:blipFill>
                <a:blip r:embed="rId4"/>
                <a:stretch>
                  <a:fillRect t="-3982" b="-132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85943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Marginal 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t>The operations of marginalization and conditioning can be used to define lots of different kinds of PMFs</a:t>
                </a:r>
              </a:p>
              <a:p>
                <a:r>
                  <a:rPr lang="en-IN" dirty="0"/>
                  <a:t>For example consider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oMath>
                </a14:m>
                <a:endParaRPr lang="en-IN" dirty="0"/>
              </a:p>
              <a:p>
                <a:r>
                  <a:rPr lang="en-IN" dirty="0"/>
                  <a:t>If we marginalize </a:t>
                </a:r>
                <a14:m>
                  <m:oMath xmlns:m="http://schemas.openxmlformats.org/officeDocument/2006/math">
                    <m:r>
                      <a:rPr lang="en-IN" b="0" i="1" smtClean="0">
                        <a:latin typeface="Cambria Math" panose="02040503050406030204" pitchFamily="18" charset="0"/>
                      </a:rPr>
                      <m:t>𝑌</m:t>
                    </m:r>
                  </m:oMath>
                </a14:m>
                <a:r>
                  <a:rPr lang="en-IN" dirty="0"/>
                  <a:t> out of the PMF for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𝑍</m:t>
                            </m:r>
                          </m:e>
                          <m:sub>
                            <m:r>
                              <a:rPr lang="en-IN" i="1">
                                <a:latin typeface="Cambria Math" panose="02040503050406030204" pitchFamily="18" charset="0"/>
                                <a:ea typeface="Cambria Math" panose="02040503050406030204" pitchFamily="18" charset="0"/>
                              </a:rPr>
                              <m:t>0</m:t>
                            </m:r>
                          </m:sub>
                        </m:sSub>
                      </m:e>
                    </m:d>
                  </m:oMath>
                </a14:m>
                <a:r>
                  <a:rPr lang="en-IN" dirty="0"/>
                  <a:t>, we will get the PMF for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oMath>
                </a14:m>
                <a:endParaRPr lang="en-IN" dirty="0">
                  <a:ea typeface="Cambria Math" panose="02040503050406030204" pitchFamily="18" charset="0"/>
                </a:endParaRPr>
              </a:p>
              <a:p>
                <a:pPr algn="ct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e>
                    </m:nary>
                  </m:oMath>
                </a14:m>
                <a:endParaRPr lang="en-IN" dirty="0"/>
              </a:p>
              <a:p>
                <a:r>
                  <a:rPr lang="en-IN" dirty="0"/>
                  <a:t>Can prove the above result using the same marginalization argument</a:t>
                </a:r>
              </a:p>
              <a:p>
                <a:r>
                  <a:rPr lang="en-IN" dirty="0"/>
                  <a:t>Note that this means that this PMF can be derived from the PMF for the joint distribution i.e.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42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24</a:t>
            </a:fld>
            <a:endParaRPr lang="en-US"/>
          </a:p>
        </p:txBody>
      </p:sp>
    </p:spTree>
    <p:extLst>
      <p:ext uri="{BB962C8B-B14F-4D97-AF65-F5344CB8AC3E}">
        <p14:creationId xmlns:p14="http://schemas.microsoft.com/office/powerpoint/2010/main" val="40406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Marginal 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a:t>The operations of marginalization and conditioning can be used to define lots of different kinds of PMFs</a:t>
                </a:r>
              </a:p>
              <a:p>
                <a:r>
                  <a:rPr lang="en-IN" dirty="0"/>
                  <a:t>For example consider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a:p>
              <a:p>
                <a:r>
                  <a:rPr lang="en-IN" dirty="0"/>
                  <a:t>We can show that this is nothing but</a:t>
                </a:r>
              </a:p>
              <a:p>
                <a:pPr algn="ct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den>
                    </m:f>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den>
                    </m:f>
                  </m:oMath>
                </a14:m>
                <a:endParaRPr lang="en-IN" dirty="0"/>
              </a:p>
              <a:p>
                <a:r>
                  <a:rPr lang="en-IN" dirty="0"/>
                  <a:t>Try proving this result using the marginalization and conditioning rules</a:t>
                </a:r>
              </a:p>
              <a:p>
                <a:r>
                  <a:rPr lang="en-IN" dirty="0"/>
                  <a:t>Yet again, this means that this PMF can be derived from the PMF for the joint distribution i.e.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𝑧</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25</a:t>
            </a:fld>
            <a:endParaRPr lang="en-US"/>
          </a:p>
        </p:txBody>
      </p:sp>
    </p:spTree>
    <p:extLst>
      <p:ext uri="{BB962C8B-B14F-4D97-AF65-F5344CB8AC3E}">
        <p14:creationId xmlns:p14="http://schemas.microsoft.com/office/powerpoint/2010/main" val="406661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of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b="1" dirty="0"/>
                  <a:t>Sum Rule </a:t>
                </a:r>
                <a:r>
                  <a:rPr lang="en-IN" dirty="0"/>
                  <a:t>(</a:t>
                </a:r>
                <a:r>
                  <a:rPr lang="en-IN" b="1" dirty="0"/>
                  <a:t>Marginalization Rule</a:t>
                </a:r>
                <a:r>
                  <a:rPr lang="en-IN" dirty="0"/>
                  <a:t>) – aka Law of Total Probability</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e>
                    </m:nary>
                  </m:oMath>
                </a14:m>
                <a:endParaRPr lang="en-IN" dirty="0"/>
              </a:p>
              <a:p>
                <a:r>
                  <a:rPr lang="en-IN" dirty="0"/>
                  <a:t>or more explicitly,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𝑌</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e>
                    </m:nary>
                  </m:oMath>
                </a14:m>
                <a:endParaRPr lang="en-IN" dirty="0"/>
              </a:p>
              <a:p>
                <a:r>
                  <a:rPr lang="en-IN" b="1" dirty="0"/>
                  <a:t>Product Rule </a:t>
                </a:r>
                <a:r>
                  <a:rPr lang="en-IN" dirty="0"/>
                  <a:t>(</a:t>
                </a:r>
                <a:r>
                  <a:rPr lang="en-IN" b="1" dirty="0"/>
                  <a:t>Conditioning Rule</a:t>
                </a:r>
                <a:r>
                  <a:rPr lang="en-IN" dirty="0"/>
                  <a:t>)</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e>
                    </m:d>
                  </m:oMath>
                </a14:m>
                <a:r>
                  <a:rPr lang="en-IN" dirty="0"/>
                  <a:t> </a:t>
                </a:r>
              </a:p>
              <a:p>
                <a:r>
                  <a:rPr lang="en-IN" dirty="0">
                    <a:ea typeface="Cambria Math" panose="02040503050406030204" pitchFamily="18" charset="0"/>
                  </a:rPr>
                  <a:t>Combine to get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𝑌</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e>
                    </m:nary>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𝑌</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𝑦</m:t>
                            </m:r>
                          </m:e>
                        </m:d>
                      </m:e>
                    </m:nary>
                  </m:oMath>
                </a14:m>
                <a:endParaRPr lang="en-IN" dirty="0"/>
              </a:p>
              <a:p>
                <a:r>
                  <a:rPr lang="en-IN" dirty="0"/>
                  <a:t>or more explicitly,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a:p>
              <a:p>
                <a:r>
                  <a:rPr lang="en-IN" b="1" dirty="0"/>
                  <a:t>Chain rule </a:t>
                </a:r>
                <a:r>
                  <a:rPr lang="en-IN" dirty="0"/>
                  <a:t>(</a:t>
                </a:r>
                <a:r>
                  <a:rPr lang="en-IN" b="1" dirty="0"/>
                  <a:t>Iterated Conditioning Rule</a:t>
                </a:r>
                <a:r>
                  <a:rPr lang="en-IN" dirty="0"/>
                  <a:t>)</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𝑧</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26</a:t>
            </a:fld>
            <a:endParaRPr lang="en-US"/>
          </a:p>
        </p:txBody>
      </p:sp>
      <mc:AlternateContent xmlns:mc="http://schemas.openxmlformats.org/markup-compatibility/2006" xmlns:a14="http://schemas.microsoft.com/office/drawing/2010/main">
        <mc:Choice Requires="a14">
          <p:sp>
            <p:nvSpPr>
              <p:cNvPr id="5" name="Rectangular Callout 4"/>
              <p:cNvSpPr/>
              <p:nvPr/>
            </p:nvSpPr>
            <p:spPr>
              <a:xfrm>
                <a:off x="3171111" y="1506237"/>
                <a:ext cx="8852813" cy="2772008"/>
              </a:xfrm>
              <a:prstGeom prst="wedgeRectCallout">
                <a:avLst>
                  <a:gd name="adj1" fmla="val -44985"/>
                  <a:gd name="adj2" fmla="val 877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We may use the fact that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𝑥</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𝑧</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b="0" i="1" smtClean="0">
                        <a:solidFill>
                          <a:schemeClr val="tx1"/>
                        </a:solidFill>
                        <a:latin typeface="Cambria Math" panose="02040503050406030204" pitchFamily="18" charset="0"/>
                        <a:ea typeface="Cambria Math" panose="02040503050406030204" pitchFamily="18" charset="0"/>
                      </a:rPr>
                      <m:t>=…</m:t>
                    </m:r>
                  </m:oMath>
                </a14:m>
                <a:endParaRPr lang="en-IN" sz="2400" b="0" dirty="0">
                  <a:solidFill>
                    <a:schemeClr val="tx1"/>
                  </a:solidFill>
                  <a:latin typeface="+mj-lt"/>
                  <a:ea typeface="Cambria Math" panose="02040503050406030204" pitchFamily="18" charset="0"/>
                </a:endParaRPr>
              </a:p>
              <a:p>
                <a:pPr algn="ctr"/>
                <a:r>
                  <a:rPr lang="en-IN" sz="2400" dirty="0">
                    <a:solidFill>
                      <a:schemeClr val="tx1"/>
                    </a:solidFill>
                    <a:latin typeface="+mj-lt"/>
                  </a:rPr>
                  <a:t>and also that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𝑦</m:t>
                        </m:r>
                      </m:e>
                    </m:d>
                  </m:oMath>
                </a14:m>
                <a:r>
                  <a:rPr lang="en-IN" sz="2400" dirty="0">
                    <a:solidFill>
                      <a:schemeClr val="tx1"/>
                    </a:solidFill>
                    <a:latin typeface="+mj-lt"/>
                  </a:rPr>
                  <a:t> </a:t>
                </a:r>
                <a:r>
                  <a:rPr lang="en-IN" sz="2400" dirty="0" err="1">
                    <a:solidFill>
                      <a:schemeClr val="tx1"/>
                    </a:solidFill>
                    <a:latin typeface="+mj-lt"/>
                  </a:rPr>
                  <a:t>etc</a:t>
                </a:r>
                <a:r>
                  <a:rPr lang="en-IN" sz="2400" dirty="0">
                    <a:solidFill>
                      <a:schemeClr val="tx1"/>
                    </a:solidFill>
                    <a:latin typeface="+mj-lt"/>
                  </a:rPr>
                  <a:t> to show that we also have</a:t>
                </a:r>
              </a:p>
              <a:p>
                <a:pPr algn="ct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e>
                      </m:d>
                    </m:oMath>
                  </m:oMathPara>
                </a14:m>
                <a:br>
                  <a:rPr lang="en-IN" sz="2400" i="1" dirty="0">
                    <a:solidFill>
                      <a:schemeClr val="tx1"/>
                    </a:solidFill>
                    <a:latin typeface="Cambria Math" panose="02040503050406030204" pitchFamily="18" charset="0"/>
                    <a:ea typeface="Cambria Math" panose="02040503050406030204" pitchFamily="18" charset="0"/>
                  </a:rPr>
                </a:br>
                <a:r>
                  <a:rPr lang="en-IN" sz="24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e>
                    </m:d>
                  </m:oMath>
                </a14:m>
                <a:endParaRPr lang="en-IN" sz="2400" i="1" dirty="0">
                  <a:solidFill>
                    <a:schemeClr val="tx1"/>
                  </a:solidFill>
                  <a:latin typeface="Cambria Math" panose="02040503050406030204" pitchFamily="18" charset="0"/>
                  <a:ea typeface="Cambria Math" panose="02040503050406030204" pitchFamily="18" charset="0"/>
                </a:endParaRPr>
              </a:p>
              <a:p>
                <a:pPr algn="ctr"/>
                <a:r>
                  <a:rPr lang="en-IN" sz="2400" dirty="0">
                    <a:solidFill>
                      <a:schemeClr val="tx1"/>
                    </a:solidFill>
                    <a:ea typeface="Cambria Math" panose="02040503050406030204" pitchFamily="18" charset="0"/>
                  </a:rPr>
                  <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e>
                    </m:d>
                  </m:oMath>
                </a14:m>
                <a:endParaRPr lang="en-IN" sz="2400" i="1" dirty="0">
                  <a:solidFill>
                    <a:schemeClr val="tx1"/>
                  </a:solidFill>
                  <a:latin typeface="Cambria Math" panose="02040503050406030204" pitchFamily="18" charset="0"/>
                  <a:ea typeface="Cambria Math" panose="02040503050406030204" pitchFamily="18" charset="0"/>
                </a:endParaRPr>
              </a:p>
              <a:p>
                <a:pPr algn="ctr"/>
                <a:r>
                  <a:rPr lang="en-IN" sz="2400" dirty="0">
                    <a:solidFill>
                      <a:schemeClr val="tx1"/>
                    </a:solidFill>
                  </a:rPr>
                  <a:t> </a:t>
                </a:r>
                <a14:m>
                  <m:oMath xmlns:m="http://schemas.openxmlformats.org/officeDocument/2006/math">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e>
                    </m:d>
                  </m:oMath>
                </a14:m>
                <a:endParaRPr lang="en-IN" sz="2400" i="1" dirty="0">
                  <a:solidFill>
                    <a:schemeClr val="tx1"/>
                  </a:solidFill>
                  <a:latin typeface="Cambria Math" panose="02040503050406030204" pitchFamily="18" charset="0"/>
                  <a:ea typeface="Cambria Math" panose="02040503050406030204" pitchFamily="18" charset="0"/>
                </a:endParaRPr>
              </a:p>
              <a:p>
                <a:pPr algn="ctr"/>
                <a:r>
                  <a:rPr lang="en-IN" sz="2400" dirty="0">
                    <a:solidFill>
                      <a:schemeClr val="tx1"/>
                    </a:solidFill>
                    <a:ea typeface="Cambria Math" panose="02040503050406030204" pitchFamily="18" charset="0"/>
                  </a:rPr>
                  <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e>
                    </m:d>
                  </m:oMath>
                </a14:m>
                <a:endParaRPr lang="en-IN" sz="2400" dirty="0">
                  <a:solidFill>
                    <a:schemeClr val="tx1"/>
                  </a:solidFill>
                  <a:latin typeface="+mj-lt"/>
                </a:endParaRPr>
              </a:p>
            </p:txBody>
          </p:sp>
        </mc:Choice>
        <mc:Fallback xmlns="">
          <p:sp>
            <p:nvSpPr>
              <p:cNvPr id="5" name="Rectangular Callout 4"/>
              <p:cNvSpPr>
                <a:spLocks noRot="1" noChangeAspect="1" noMove="1" noResize="1" noEditPoints="1" noAdjustHandles="1" noChangeArrowheads="1" noChangeShapeType="1" noTextEdit="1"/>
              </p:cNvSpPr>
              <p:nvPr/>
            </p:nvSpPr>
            <p:spPr>
              <a:xfrm>
                <a:off x="3171111" y="1506237"/>
                <a:ext cx="8852813" cy="2772008"/>
              </a:xfrm>
              <a:prstGeom prst="wedgeRectCallout">
                <a:avLst>
                  <a:gd name="adj1" fmla="val -44985"/>
                  <a:gd name="adj2" fmla="val 87751"/>
                </a:avLst>
              </a:prstGeom>
              <a:blipFill>
                <a:blip r:embed="rId3"/>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342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right)">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a:t>The foundation of Bayesian Machine Learning</a:t>
                </a:r>
              </a:p>
              <a:p>
                <a:pPr marL="0" indent="0">
                  <a:buNone/>
                </a:pP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0"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den>
                    </m:f>
                  </m:oMath>
                </a14:m>
                <a:r>
                  <a:rPr lang="en-IN" dirty="0"/>
                  <a:t> and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a:latin typeface="Cambria Math" panose="02040503050406030204" pitchFamily="18" charset="0"/>
                        <a:ea typeface="Cambria Math" panose="02040503050406030204" pitchFamily="18" charset="0"/>
                      </a:rPr>
                      <m:t>=</m:t>
                    </m:r>
                    <m:f>
                      <m:fPr>
                        <m:ctrlPr>
                          <a:rPr lang="en-IN"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den>
                    </m:f>
                  </m:oMath>
                </a14:m>
                <a:endParaRPr lang="en-IN" dirty="0"/>
              </a:p>
              <a:p>
                <a:pPr marL="0" indent="0">
                  <a:buNone/>
                </a:pPr>
                <a:r>
                  <a:rPr lang="en-IN" dirty="0"/>
                  <a:t>However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oMath>
                </a14:m>
                <a:r>
                  <a:rPr lang="en-IN" dirty="0"/>
                  <a:t> and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r>
                  <a:rPr lang="en-IN" dirty="0"/>
                  <a:t> are the same thing</a:t>
                </a:r>
              </a:p>
              <a:p>
                <a:pPr marL="0" indent="0">
                  <a:buNone/>
                </a:pPr>
                <a:r>
                  <a:rPr lang="en-IN" dirty="0"/>
                  <a:t>Thus,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a:p>
              <a:p>
                <a:pPr marL="0" indent="0">
                  <a:buNone/>
                </a:pPr>
                <a:r>
                  <a:rPr lang="en-IN" dirty="0"/>
                  <a:t>This gives us</a:t>
                </a:r>
              </a:p>
              <a:p>
                <a:pPr marL="0" indent="0" algn="ctr">
                  <a:buNone/>
                </a:pP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oMath>
                </a14:m>
                <a:r>
                  <a:rPr lang="en-IN" dirty="0"/>
                  <a:t> </a:t>
                </a:r>
                <a14:m>
                  <m:oMath xmlns:m="http://schemas.openxmlformats.org/officeDocument/2006/math">
                    <m:f>
                      <m:fPr>
                        <m:ctrlPr>
                          <a:rPr lang="en-IN" sz="4400" b="0" i="1" dirty="0" smtClean="0">
                            <a:latin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ℙ</m:t>
                        </m:r>
                        <m:d>
                          <m:dPr>
                            <m:begChr m:val="["/>
                            <m:endChr m:val="]"/>
                            <m:ctrlPr>
                              <a:rPr lang="en-IN" sz="4400" i="1">
                                <a:latin typeface="Cambria Math" panose="02040503050406030204" pitchFamily="18" charset="0"/>
                                <a:ea typeface="Cambria Math" panose="02040503050406030204" pitchFamily="18" charset="0"/>
                              </a:rPr>
                            </m:ctrlPr>
                          </m:dPr>
                          <m:e>
                            <m:r>
                              <a:rPr lang="en-IN" sz="4400" i="1">
                                <a:latin typeface="Cambria Math" panose="02040503050406030204" pitchFamily="18" charset="0"/>
                                <a:ea typeface="Cambria Math" panose="02040503050406030204" pitchFamily="18" charset="0"/>
                              </a:rPr>
                              <m:t>𝑋</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𝑥</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𝑌</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𝑦</m:t>
                            </m:r>
                          </m:e>
                        </m:d>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ℙ</m:t>
                        </m:r>
                        <m:d>
                          <m:dPr>
                            <m:begChr m:val="["/>
                            <m:endChr m:val="]"/>
                            <m:ctrlPr>
                              <a:rPr lang="en-IN" sz="4400" i="1">
                                <a:latin typeface="Cambria Math" panose="02040503050406030204" pitchFamily="18" charset="0"/>
                                <a:ea typeface="Cambria Math" panose="02040503050406030204" pitchFamily="18" charset="0"/>
                              </a:rPr>
                            </m:ctrlPr>
                          </m:dPr>
                          <m:e>
                            <m:r>
                              <a:rPr lang="en-IN" sz="4400" i="1">
                                <a:latin typeface="Cambria Math" panose="02040503050406030204" pitchFamily="18" charset="0"/>
                                <a:ea typeface="Cambria Math" panose="02040503050406030204" pitchFamily="18" charset="0"/>
                              </a:rPr>
                              <m:t>𝑌</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𝑦</m:t>
                            </m:r>
                          </m:e>
                        </m:d>
                      </m:num>
                      <m:den>
                        <m:r>
                          <a:rPr lang="en-IN" sz="4400" i="1">
                            <a:latin typeface="Cambria Math" panose="02040503050406030204" pitchFamily="18" charset="0"/>
                            <a:ea typeface="Cambria Math" panose="02040503050406030204" pitchFamily="18" charset="0"/>
                          </a:rPr>
                          <m:t>ℙ</m:t>
                        </m:r>
                        <m:d>
                          <m:dPr>
                            <m:begChr m:val="["/>
                            <m:endChr m:val="]"/>
                            <m:ctrlPr>
                              <a:rPr lang="en-IN" sz="4400" i="1">
                                <a:latin typeface="Cambria Math" panose="02040503050406030204" pitchFamily="18" charset="0"/>
                                <a:ea typeface="Cambria Math" panose="02040503050406030204" pitchFamily="18" charset="0"/>
                              </a:rPr>
                            </m:ctrlPr>
                          </m:dPr>
                          <m:e>
                            <m:r>
                              <a:rPr lang="en-IN" sz="4400" i="1">
                                <a:latin typeface="Cambria Math" panose="02040503050406030204" pitchFamily="18" charset="0"/>
                                <a:ea typeface="Cambria Math" panose="02040503050406030204" pitchFamily="18" charset="0"/>
                              </a:rPr>
                              <m:t>𝑋</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𝑥</m:t>
                            </m:r>
                          </m:e>
                        </m:d>
                      </m:den>
                    </m:f>
                  </m:oMath>
                </a14:m>
                <a:endParaRPr lang="en-IN" dirty="0"/>
              </a:p>
              <a:p>
                <a:pPr marL="0" indent="0">
                  <a:buNone/>
                </a:pPr>
                <a:r>
                  <a:rPr lang="en-IN" dirty="0"/>
                  <a:t>Similarly</a:t>
                </a:r>
              </a:p>
              <a:p>
                <a:pPr marL="0" indent="0" algn="ctr">
                  <a:buNone/>
                </a:pP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oMath>
                </a14:m>
                <a:r>
                  <a:rPr lang="en-IN" dirty="0"/>
                  <a:t> </a:t>
                </a:r>
                <a14:m>
                  <m:oMath xmlns:m="http://schemas.openxmlformats.org/officeDocument/2006/math">
                    <m:f>
                      <m:fPr>
                        <m:ctrlPr>
                          <a:rPr lang="en-IN" i="1" dirty="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den>
                    </m:f>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1366"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27</a:t>
            </a:fld>
            <a:endParaRPr lang="en-US"/>
          </a:p>
        </p:txBody>
      </p:sp>
    </p:spTree>
    <p:extLst>
      <p:ext uri="{BB962C8B-B14F-4D97-AF65-F5344CB8AC3E}">
        <p14:creationId xmlns:p14="http://schemas.microsoft.com/office/powerpoint/2010/main" val="3009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Joint and 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In most settings, we would have defined tons of random variables on our outcomes to capture interesting things about the outcomes</a:t>
                </a:r>
              </a:p>
              <a:p>
                <a:pPr lvl="2"/>
                <a14:m>
                  <m:oMath xmlns:m="http://schemas.openxmlformats.org/officeDocument/2006/math">
                    <m:r>
                      <a:rPr lang="en-US" i="1" dirty="0" smtClean="0">
                        <a:latin typeface="Cambria Math" panose="02040503050406030204" pitchFamily="18" charset="0"/>
                      </a:rPr>
                      <m:t>𝑋</m:t>
                    </m:r>
                  </m:oMath>
                </a14:m>
                <a:r>
                  <a:rPr lang="en-US" dirty="0"/>
                  <a:t>: what is the gender of the person visiting our website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1,2,3</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e>
                    </m:d>
                  </m:oMath>
                </a14:m>
                <a:endParaRPr lang="en-IN" dirty="0"/>
              </a:p>
              <a:p>
                <a:pPr lvl="2"/>
                <a14:m>
                  <m:oMath xmlns:m="http://schemas.openxmlformats.org/officeDocument/2006/math">
                    <m:r>
                      <a:rPr lang="en-US" b="0" i="1" smtClean="0">
                        <a:latin typeface="Cambria Math" panose="02040503050406030204" pitchFamily="18" charset="0"/>
                      </a:rPr>
                      <m:t>𝑌</m:t>
                    </m:r>
                  </m:oMath>
                </a14:m>
                <a:r>
                  <a:rPr lang="en-IN" dirty="0"/>
                  <a:t>: what is the age of the person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ℕ</m:t>
                    </m:r>
                  </m:oMath>
                </a14:m>
                <a:endParaRPr lang="en-IN" dirty="0"/>
              </a:p>
              <a:p>
                <a:pPr lvl="2"/>
                <a14:m>
                  <m:oMath xmlns:m="http://schemas.openxmlformats.org/officeDocument/2006/math">
                    <m:r>
                      <a:rPr lang="en-IN" b="0" i="1" smtClean="0">
                        <a:latin typeface="Cambria Math" panose="02040503050406030204" pitchFamily="18" charset="0"/>
                      </a:rPr>
                      <m:t>𝑍</m:t>
                    </m:r>
                  </m:oMath>
                </a14:m>
                <a:r>
                  <a:rPr lang="en-IN" dirty="0"/>
                  <a:t>: how many seconds did they spend on our website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𝑆</m:t>
                        </m:r>
                      </m:e>
                      <m:sub>
                        <m:r>
                          <a:rPr lang="en-IN" b="0" i="1" smtClean="0">
                            <a:latin typeface="Cambria Math" panose="02040503050406030204" pitchFamily="18" charset="0"/>
                          </a:rPr>
                          <m:t>𝑍</m:t>
                        </m:r>
                      </m:sub>
                    </m:sSub>
                    <m:r>
                      <a:rPr lang="en-IN">
                        <a:latin typeface="Cambria Math" panose="02040503050406030204" pitchFamily="18" charset="0"/>
                      </a:rPr>
                      <m:t>=</m:t>
                    </m:r>
                    <m:r>
                      <a:rPr lang="en-IN">
                        <a:latin typeface="Cambria Math" panose="02040503050406030204" pitchFamily="18" charset="0"/>
                        <a:ea typeface="Cambria Math" panose="02040503050406030204" pitchFamily="18" charset="0"/>
                      </a:rPr>
                      <m:t>ℕ</m:t>
                    </m:r>
                  </m:oMath>
                </a14:m>
                <a:endParaRPr lang="en-IN" dirty="0"/>
              </a:p>
              <a:p>
                <a:pPr lvl="2"/>
                <a14:m>
                  <m:oMath xmlns:m="http://schemas.openxmlformats.org/officeDocument/2006/math">
                    <m:r>
                      <a:rPr lang="en-IN" b="0" i="1" smtClean="0">
                        <a:latin typeface="Cambria Math" panose="02040503050406030204" pitchFamily="18" charset="0"/>
                      </a:rPr>
                      <m:t>𝐴</m:t>
                    </m:r>
                  </m:oMath>
                </a14:m>
                <a:r>
                  <a:rPr lang="en-IN" dirty="0"/>
                  <a:t>: what ad were they shown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𝐴</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10</m:t>
                        </m:r>
                      </m:e>
                    </m:d>
                  </m:oMath>
                </a14:m>
                <a:endParaRPr lang="en-IN" dirty="0"/>
              </a:p>
              <a:p>
                <a:pPr lvl="2"/>
                <a14:m>
                  <m:oMath xmlns:m="http://schemas.openxmlformats.org/officeDocument/2006/math">
                    <m:r>
                      <a:rPr lang="en-IN" b="0" i="1" smtClean="0">
                        <a:latin typeface="Cambria Math" panose="02040503050406030204" pitchFamily="18" charset="0"/>
                      </a:rPr>
                      <m:t>𝑃</m:t>
                    </m:r>
                  </m:oMath>
                </a14:m>
                <a:r>
                  <a:rPr lang="en-IN" dirty="0"/>
                  <a:t>: what purchase did they make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𝑃</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−1,1,2,…,10</m:t>
                        </m:r>
                      </m:e>
                    </m:d>
                  </m:oMath>
                </a14:m>
                <a:endParaRPr lang="en-IN" dirty="0"/>
              </a:p>
              <a:p>
                <a:r>
                  <a:rPr lang="en-IN" dirty="0"/>
                  <a:t>ML </a:t>
                </a:r>
                <a:r>
                  <a:rPr lang="en-IN" dirty="0" err="1"/>
                  <a:t>algos</a:t>
                </a:r>
                <a:r>
                  <a:rPr lang="en-IN" dirty="0"/>
                  <a:t> like to ask and answer interesting questions about these random variables</a:t>
                </a:r>
              </a:p>
              <a:p>
                <a:r>
                  <a:rPr lang="en-IN" dirty="0"/>
                  <a:t>Marginal, Joint and Conditional Probability give us the language to speak when asking and answering these questions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156" b="-1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28</a:t>
            </a:fld>
            <a:endParaRPr lang="en-US"/>
          </a:p>
        </p:txBody>
      </p:sp>
    </p:spTree>
    <p:extLst>
      <p:ext uri="{BB962C8B-B14F-4D97-AF65-F5344CB8AC3E}">
        <p14:creationId xmlns:p14="http://schemas.microsoft.com/office/powerpoint/2010/main" val="418610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Using Probability to do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a:t>Arguably the most interesting random variable of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𝑃</m:t>
                    </m:r>
                  </m:oMath>
                </a14:m>
                <a:r>
                  <a:rPr lang="en-IN" dirty="0"/>
                  <a:t> is </a:t>
                </a:r>
                <a14:m>
                  <m:oMath xmlns:m="http://schemas.openxmlformats.org/officeDocument/2006/math">
                    <m:r>
                      <a:rPr lang="en-IN" b="0" i="1" smtClean="0">
                        <a:latin typeface="Cambria Math" panose="02040503050406030204" pitchFamily="18" charset="0"/>
                      </a:rPr>
                      <m:t>𝑃</m:t>
                    </m:r>
                  </m:oMath>
                </a14:m>
                <a:endParaRPr lang="en-IN" dirty="0"/>
              </a:p>
              <a:p>
                <a:r>
                  <a:rPr lang="en-IN" dirty="0"/>
                  <a:t>Recommendation Systems (</a:t>
                </a:r>
                <a:r>
                  <a:rPr lang="en-IN" dirty="0" err="1"/>
                  <a:t>RecSys</a:t>
                </a:r>
                <a:r>
                  <a:rPr lang="en-IN" dirty="0"/>
                  <a:t>) would like to know what value would </a:t>
                </a:r>
                <a14:m>
                  <m:oMath xmlns:m="http://schemas.openxmlformats.org/officeDocument/2006/math">
                    <m:r>
                      <a:rPr lang="en-IN" b="0" i="1" smtClean="0">
                        <a:latin typeface="Cambria Math" panose="02040503050406030204" pitchFamily="18" charset="0"/>
                      </a:rPr>
                      <m:t>𝑃</m:t>
                    </m:r>
                  </m:oMath>
                </a14:m>
                <a:r>
                  <a:rPr lang="en-IN" dirty="0"/>
                  <a:t> take if we know the values of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𝐴</m:t>
                    </m:r>
                  </m:oMath>
                </a14:m>
                <a:endParaRPr lang="en-IN" dirty="0"/>
              </a:p>
              <a:p>
                <a:r>
                  <a:rPr lang="en-IN" dirty="0"/>
                  <a:t>Of these, the website cannot control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a:t> but it does control </a:t>
                </a:r>
                <a14:m>
                  <m:oMath xmlns:m="http://schemas.openxmlformats.org/officeDocument/2006/math">
                    <m:r>
                      <a:rPr lang="en-IN" b="0" i="1" smtClean="0">
                        <a:latin typeface="Cambria Math" panose="02040503050406030204" pitchFamily="18" charset="0"/>
                      </a:rPr>
                      <m:t>𝐴</m:t>
                    </m:r>
                  </m:oMath>
                </a14:m>
                <a:endParaRPr lang="en-IN" dirty="0"/>
              </a:p>
              <a:p>
                <a:r>
                  <a:rPr lang="en-IN" dirty="0"/>
                  <a:t>The whole enterprise of recommendation and ad placement can be summarized in the following statement</a:t>
                </a:r>
              </a:p>
              <a:p>
                <a:pPr algn="ctr"/>
                <a:r>
                  <a:rPr lang="en-IN" i="1" dirty="0"/>
                  <a:t>Given values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𝑍</m:t>
                        </m:r>
                      </m:sub>
                    </m:sSub>
                  </m:oMath>
                </a14:m>
                <a:r>
                  <a:rPr lang="en-IN" i="1" dirty="0"/>
                  <a:t>, find a value of </a:t>
                </a:r>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𝐴</m:t>
                        </m:r>
                      </m:sub>
                    </m:sSub>
                  </m:oMath>
                </a14:m>
                <a:br>
                  <a:rPr lang="en-IN" b="0" i="1" dirty="0"/>
                </a:br>
                <a:r>
                  <a:rPr lang="en-IN" i="1" dirty="0"/>
                  <a:t>such that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≠−1 | </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𝑧</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𝑎</m:t>
                        </m:r>
                      </m:e>
                    </m:d>
                  </m:oMath>
                </a14:m>
                <a:r>
                  <a:rPr lang="en-IN" i="1" dirty="0"/>
                  <a:t> is as close to </a:t>
                </a:r>
                <a14:m>
                  <m:oMath xmlns:m="http://schemas.openxmlformats.org/officeDocument/2006/math">
                    <m:r>
                      <a:rPr lang="en-IN" b="0" i="1" smtClean="0">
                        <a:latin typeface="Cambria Math" panose="02040503050406030204" pitchFamily="18" charset="0"/>
                      </a:rPr>
                      <m:t>1</m:t>
                    </m:r>
                  </m:oMath>
                </a14:m>
                <a:r>
                  <a:rPr lang="en-IN" i="1" dirty="0"/>
                  <a:t> as possible</a:t>
                </a:r>
              </a:p>
              <a:p>
                <a:r>
                  <a:rPr lang="en-IN" dirty="0"/>
                  <a:t>ML </a:t>
                </a:r>
                <a:r>
                  <a:rPr lang="en-IN" dirty="0" err="1"/>
                  <a:t>algos</a:t>
                </a:r>
                <a:r>
                  <a:rPr lang="en-IN" dirty="0"/>
                  <a:t> for </a:t>
                </a:r>
                <a:r>
                  <a:rPr lang="en-IN" dirty="0" err="1"/>
                  <a:t>RecSys</a:t>
                </a:r>
                <a:r>
                  <a:rPr lang="en-IN" dirty="0"/>
                  <a:t> can learn distributions (the models for these ML </a:t>
                </a:r>
                <a:r>
                  <a:rPr lang="en-IN" dirty="0" err="1"/>
                  <a:t>algos</a:t>
                </a:r>
                <a:r>
                  <a:rPr lang="en-IN" dirty="0"/>
                  <a:t> are distributions) such that they mimic reality i.e. if the model says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𝑃</m:t>
                        </m:r>
                        <m:r>
                          <a:rPr lang="en-IN" i="1">
                            <a:latin typeface="Cambria Math" panose="02040503050406030204" pitchFamily="18" charset="0"/>
                            <a:ea typeface="Cambria Math" panose="02040503050406030204" pitchFamily="18" charset="0"/>
                          </a:rPr>
                          <m:t>≠−1 | </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𝑎</m:t>
                        </m:r>
                      </m:e>
                    </m:d>
                    <m:r>
                      <a:rPr lang="en-IN" b="0" i="1" smtClean="0">
                        <a:latin typeface="Cambria Math" panose="02040503050406030204" pitchFamily="18" charset="0"/>
                        <a:ea typeface="Cambria Math" panose="02040503050406030204" pitchFamily="18" charset="0"/>
                      </a:rPr>
                      <m:t>≈1</m:t>
                    </m:r>
                  </m:oMath>
                </a14:m>
                <a:r>
                  <a:rPr lang="en-IN" dirty="0"/>
                  <a:t>, the user really does buy something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36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29</a:t>
            </a:fld>
            <a:endParaRPr lang="en-US"/>
          </a:p>
        </p:txBody>
      </p:sp>
      <p:sp>
        <p:nvSpPr>
          <p:cNvPr id="5" name="TextBox 4"/>
          <p:cNvSpPr txBox="1"/>
          <p:nvPr/>
        </p:nvSpPr>
        <p:spPr>
          <a:xfrm>
            <a:off x="485469" y="3594509"/>
            <a:ext cx="992728" cy="2215991"/>
          </a:xfrm>
          <a:prstGeom prst="rect">
            <a:avLst/>
          </a:prstGeom>
          <a:noFill/>
        </p:spPr>
        <p:txBody>
          <a:bodyPr wrap="square" rtlCol="0">
            <a:spAutoFit/>
          </a:bodyPr>
          <a:lstStyle/>
          <a:p>
            <a:r>
              <a:rPr lang="en-IN" sz="13800" dirty="0">
                <a:solidFill>
                  <a:schemeClr val="bg1">
                    <a:lumMod val="85000"/>
                  </a:schemeClr>
                </a:solidFill>
                <a:latin typeface="Century" panose="02040604050505020304" pitchFamily="18" charset="0"/>
              </a:rPr>
              <a:t>“</a:t>
            </a:r>
            <a:endParaRPr lang="en-US" sz="13800" dirty="0">
              <a:solidFill>
                <a:schemeClr val="bg1">
                  <a:lumMod val="85000"/>
                </a:schemeClr>
              </a:solidFill>
              <a:latin typeface="Century" panose="02040604050505020304" pitchFamily="18" charset="0"/>
            </a:endParaRPr>
          </a:p>
        </p:txBody>
      </p:sp>
      <p:sp>
        <p:nvSpPr>
          <p:cNvPr id="6" name="TextBox 5"/>
          <p:cNvSpPr txBox="1"/>
          <p:nvPr/>
        </p:nvSpPr>
        <p:spPr>
          <a:xfrm rot="10800000">
            <a:off x="10728959" y="3594508"/>
            <a:ext cx="992728" cy="2215991"/>
          </a:xfrm>
          <a:prstGeom prst="rect">
            <a:avLst/>
          </a:prstGeom>
          <a:noFill/>
        </p:spPr>
        <p:txBody>
          <a:bodyPr wrap="square" rtlCol="0">
            <a:spAutoFit/>
          </a:bodyPr>
          <a:lstStyle/>
          <a:p>
            <a:r>
              <a:rPr lang="en-IN" sz="13800" dirty="0">
                <a:solidFill>
                  <a:schemeClr val="bg1">
                    <a:lumMod val="85000"/>
                  </a:schemeClr>
                </a:solidFill>
                <a:latin typeface="Century" panose="02040604050505020304" pitchFamily="18" charset="0"/>
              </a:rPr>
              <a:t>“</a:t>
            </a:r>
            <a:endParaRPr lang="en-US" sz="13800" dirty="0">
              <a:solidFill>
                <a:schemeClr val="bg1">
                  <a:lumMod val="85000"/>
                </a:schemeClr>
              </a:solidFill>
              <a:latin typeface="Century" panose="02040604050505020304" pitchFamily="18" charset="0"/>
            </a:endParaRPr>
          </a:p>
        </p:txBody>
      </p:sp>
    </p:spTree>
    <p:extLst>
      <p:ext uri="{BB962C8B-B14F-4D97-AF65-F5344CB8AC3E}">
        <p14:creationId xmlns:p14="http://schemas.microsoft.com/office/powerpoint/2010/main" val="300446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Sample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a:t>Denotes an exhaustive enumeration of all possible outcomes that either have happened or </a:t>
                </a:r>
                <a:r>
                  <a:rPr lang="en-IN" i="1" dirty="0"/>
                  <a:t>could</a:t>
                </a:r>
                <a:r>
                  <a:rPr lang="en-IN" dirty="0"/>
                  <a:t> happen (even if extremely unlikely)</a:t>
                </a:r>
              </a:p>
              <a:p>
                <a:r>
                  <a:rPr lang="en-IN" b="1" dirty="0"/>
                  <a:t>A Toy </a:t>
                </a:r>
                <a:r>
                  <a:rPr lang="en-IN" b="1" dirty="0" err="1"/>
                  <a:t>RecSys</a:t>
                </a:r>
                <a:r>
                  <a:rPr lang="en-IN" b="1" dirty="0"/>
                  <a:t> Problem</a:t>
                </a:r>
                <a:r>
                  <a:rPr lang="en-IN" dirty="0"/>
                  <a:t>: our website has 10 products on sale. Users visit our website, browse and are shown one ad. Depending on their experience, they either purchase one of the 10 products or don’t purchase anything. We record gender, age of customer and how many seconds they spend on the website.</a:t>
                </a:r>
              </a:p>
              <a:p>
                <a:r>
                  <a:rPr lang="en-IN" b="1" dirty="0"/>
                  <a:t>Sample Space</a:t>
                </a:r>
                <a:r>
                  <a:rPr lang="en-IN" dirty="0"/>
                  <a:t>: </a:t>
                </a:r>
                <a14:m>
                  <m:oMath xmlns:m="http://schemas.openxmlformats.org/officeDocument/2006/math">
                    <m:d>
                      <m:dPr>
                        <m:begChr m:val="{"/>
                        <m:endChr m:val="}"/>
                        <m:ctrlPr>
                          <a:rPr lang="en-IN" b="0" i="1" smtClean="0">
                            <a:latin typeface="Cambria Math" panose="02040503050406030204" pitchFamily="18" charset="0"/>
                          </a:rPr>
                        </m:ctrlPr>
                      </m:dPr>
                      <m:e>
                        <m:r>
                          <m:rPr>
                            <m:sty m:val="p"/>
                          </m:rPr>
                          <a:rPr lang="en-IN" b="0" i="0" smtClean="0">
                            <a:latin typeface="Cambria Math" panose="02040503050406030204" pitchFamily="18" charset="0"/>
                          </a:rPr>
                          <m:t>M</m:t>
                        </m:r>
                        <m:r>
                          <a:rPr lang="en-IN" b="0" i="0" smtClean="0">
                            <a:latin typeface="Cambria Math" panose="02040503050406030204" pitchFamily="18" charset="0"/>
                          </a:rPr>
                          <m:t>,</m:t>
                        </m:r>
                        <m:r>
                          <m:rPr>
                            <m:sty m:val="p"/>
                          </m:rPr>
                          <a:rPr lang="en-IN" b="0" i="0" smtClean="0">
                            <a:latin typeface="Cambria Math" panose="02040503050406030204" pitchFamily="18" charset="0"/>
                          </a:rPr>
                          <m:t>F</m:t>
                        </m:r>
                        <m:r>
                          <a:rPr lang="en-IN" b="0" i="0" smtClean="0">
                            <a:latin typeface="Cambria Math" panose="02040503050406030204" pitchFamily="18" charset="0"/>
                          </a:rPr>
                          <m:t>,</m:t>
                        </m:r>
                        <m:r>
                          <m:rPr>
                            <m:sty m:val="p"/>
                          </m:rPr>
                          <a:rPr lang="en-IN" b="0" i="0" smtClean="0">
                            <a:latin typeface="Cambria Math" panose="02040503050406030204" pitchFamily="18" charset="0"/>
                          </a:rPr>
                          <m:t>T</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ℕ</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ℕ</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A</m:t>
                        </m:r>
                        <m:r>
                          <a:rPr lang="en-IN" b="0" i="0" smtClean="0">
                            <a:latin typeface="Cambria Math" panose="02040503050406030204" pitchFamily="18" charset="0"/>
                            <a:ea typeface="Cambria Math" panose="02040503050406030204" pitchFamily="18" charset="0"/>
                          </a:rPr>
                          <m:t>0,…,</m:t>
                        </m:r>
                        <m:r>
                          <m:rPr>
                            <m:sty m:val="p"/>
                          </m:rPr>
                          <a:rPr lang="en-IN" b="0" i="0" smtClean="0">
                            <a:latin typeface="Cambria Math" panose="02040503050406030204" pitchFamily="18" charset="0"/>
                            <a:ea typeface="Cambria Math" panose="02040503050406030204" pitchFamily="18" charset="0"/>
                          </a:rPr>
                          <m:t>A</m:t>
                        </m:r>
                        <m:r>
                          <a:rPr lang="en-IN" b="0" i="0" smtClean="0">
                            <a:latin typeface="Cambria Math" panose="02040503050406030204" pitchFamily="18" charset="0"/>
                            <a:ea typeface="Cambria Math" panose="02040503050406030204" pitchFamily="18" charset="0"/>
                          </a:rPr>
                          <m:t>9</m:t>
                        </m:r>
                      </m:e>
                    </m:d>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P</m:t>
                    </m:r>
                    <m:r>
                      <a:rPr lang="en-IN" b="0" i="0" smtClean="0">
                        <a:latin typeface="Cambria Math" panose="02040503050406030204" pitchFamily="18" charset="0"/>
                        <a:ea typeface="Cambria Math" panose="02040503050406030204" pitchFamily="18" charset="0"/>
                      </a:rPr>
                      <m:t>0,…,</m:t>
                    </m:r>
                    <m:r>
                      <m:rPr>
                        <m:sty m:val="p"/>
                      </m:rPr>
                      <a:rPr lang="en-IN" b="0" i="0" smtClean="0">
                        <a:latin typeface="Cambria Math" panose="02040503050406030204" pitchFamily="18" charset="0"/>
                        <a:ea typeface="Cambria Math" panose="02040503050406030204" pitchFamily="18" charset="0"/>
                      </a:rPr>
                      <m:t>P</m:t>
                    </m:r>
                    <m:r>
                      <a:rPr lang="en-IN" b="0" i="0" smtClean="0">
                        <a:latin typeface="Cambria Math" panose="02040503050406030204" pitchFamily="18" charset="0"/>
                        <a:ea typeface="Cambria Math" panose="02040503050406030204" pitchFamily="18" charset="0"/>
                      </a:rPr>
                      <m:t>9</m:t>
                    </m:r>
                    <m:r>
                      <a:rPr lang="en-IN" b="0" i="1" smtClean="0">
                        <a:latin typeface="Cambria Math" panose="02040503050406030204" pitchFamily="18" charset="0"/>
                        <a:ea typeface="Cambria Math" panose="02040503050406030204" pitchFamily="18" charset="0"/>
                      </a:rPr>
                      <m:t>,∅}</m:t>
                    </m:r>
                  </m:oMath>
                </a14:m>
                <a:endParaRPr lang="en-IN" dirty="0"/>
              </a:p>
              <a:p>
                <a:endParaRPr lang="en-IN" dirty="0"/>
              </a:p>
              <a:p>
                <a:r>
                  <a:rPr lang="en-IN" dirty="0"/>
                  <a:t>Sample spaces are often infinite in size in real settings since they enumerate all possibilities, even very unlikely ones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21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a:t>
            </a:fld>
            <a:endParaRPr lang="en-US" dirty="0"/>
          </a:p>
        </p:txBody>
      </p:sp>
      <p:sp>
        <p:nvSpPr>
          <p:cNvPr id="5" name="Rectangular Callout 4"/>
          <p:cNvSpPr/>
          <p:nvPr/>
        </p:nvSpPr>
        <p:spPr>
          <a:xfrm>
            <a:off x="1994643" y="4954902"/>
            <a:ext cx="1166561" cy="562321"/>
          </a:xfrm>
          <a:prstGeom prst="wedgeRectCallout">
            <a:avLst>
              <a:gd name="adj1" fmla="val 80276"/>
              <a:gd name="adj2" fmla="val -7460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Gender</a:t>
            </a:r>
            <a:endParaRPr lang="en-US" sz="2400" i="1" dirty="0">
              <a:solidFill>
                <a:schemeClr val="tx1"/>
              </a:solidFill>
              <a:latin typeface="+mj-lt"/>
            </a:endParaRPr>
          </a:p>
        </p:txBody>
      </p:sp>
      <p:sp>
        <p:nvSpPr>
          <p:cNvPr id="6" name="Rectangular Callout 5"/>
          <p:cNvSpPr/>
          <p:nvPr/>
        </p:nvSpPr>
        <p:spPr>
          <a:xfrm>
            <a:off x="3909868" y="4954902"/>
            <a:ext cx="780837" cy="562321"/>
          </a:xfrm>
          <a:prstGeom prst="wedgeRectCallout">
            <a:avLst>
              <a:gd name="adj1" fmla="val 80276"/>
              <a:gd name="adj2" fmla="val -7460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Age</a:t>
            </a:r>
            <a:endParaRPr lang="en-US" sz="2400" i="1" dirty="0">
              <a:solidFill>
                <a:schemeClr val="tx1"/>
              </a:solidFill>
              <a:latin typeface="+mj-lt"/>
            </a:endParaRPr>
          </a:p>
        </p:txBody>
      </p:sp>
      <p:sp>
        <p:nvSpPr>
          <p:cNvPr id="7" name="Rectangular Callout 6"/>
          <p:cNvSpPr/>
          <p:nvPr/>
        </p:nvSpPr>
        <p:spPr>
          <a:xfrm>
            <a:off x="5761563" y="4954902"/>
            <a:ext cx="1680270" cy="562321"/>
          </a:xfrm>
          <a:prstGeom prst="wedgeRectCallout">
            <a:avLst>
              <a:gd name="adj1" fmla="val -53634"/>
              <a:gd name="adj2" fmla="val -8008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Time Spent</a:t>
            </a:r>
            <a:endParaRPr lang="en-US" sz="2400" i="1" dirty="0">
              <a:solidFill>
                <a:schemeClr val="tx1"/>
              </a:solidFill>
              <a:latin typeface="+mj-lt"/>
            </a:endParaRPr>
          </a:p>
        </p:txBody>
      </p:sp>
      <p:sp>
        <p:nvSpPr>
          <p:cNvPr id="8" name="Rectangular Callout 7"/>
          <p:cNvSpPr/>
          <p:nvPr/>
        </p:nvSpPr>
        <p:spPr>
          <a:xfrm>
            <a:off x="7908862" y="4954902"/>
            <a:ext cx="1680270" cy="562321"/>
          </a:xfrm>
          <a:prstGeom prst="wedgeRectCallout">
            <a:avLst>
              <a:gd name="adj1" fmla="val -74423"/>
              <a:gd name="adj2" fmla="val -7277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Ad Shown</a:t>
            </a:r>
            <a:endParaRPr lang="en-US" sz="2400" i="1" dirty="0">
              <a:solidFill>
                <a:schemeClr val="tx1"/>
              </a:solidFill>
              <a:latin typeface="+mj-lt"/>
            </a:endParaRPr>
          </a:p>
        </p:txBody>
      </p:sp>
      <p:sp>
        <p:nvSpPr>
          <p:cNvPr id="9" name="Rectangular Callout 8"/>
          <p:cNvSpPr/>
          <p:nvPr/>
        </p:nvSpPr>
        <p:spPr>
          <a:xfrm>
            <a:off x="10342571" y="4954902"/>
            <a:ext cx="1680270" cy="562321"/>
          </a:xfrm>
          <a:prstGeom prst="wedgeRectCallout">
            <a:avLst>
              <a:gd name="adj1" fmla="val -78703"/>
              <a:gd name="adj2" fmla="val -7278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Purchase</a:t>
            </a:r>
            <a:endParaRPr lang="en-US" sz="2400" i="1" dirty="0">
              <a:solidFill>
                <a:schemeClr val="tx1"/>
              </a:solidFill>
              <a:latin typeface="+mj-lt"/>
            </a:endParaRPr>
          </a:p>
        </p:txBody>
      </p:sp>
    </p:spTree>
    <p:extLst>
      <p:ext uri="{BB962C8B-B14F-4D97-AF65-F5344CB8AC3E}">
        <p14:creationId xmlns:p14="http://schemas.microsoft.com/office/powerpoint/2010/main" val="314781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righ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righ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Events from Random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a:t>In the </a:t>
                </a:r>
                <a:r>
                  <a:rPr lang="en-IN" dirty="0" err="1"/>
                  <a:t>RecSys</a:t>
                </a:r>
                <a:r>
                  <a:rPr lang="en-IN" dirty="0"/>
                  <a:t> example, we saw the expression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𝑃</m:t>
                        </m:r>
                        <m:r>
                          <a:rPr lang="en-IN" i="1">
                            <a:latin typeface="Cambria Math" panose="02040503050406030204" pitchFamily="18" charset="0"/>
                            <a:ea typeface="Cambria Math" panose="02040503050406030204" pitchFamily="18" charset="0"/>
                          </a:rPr>
                          <m:t>≠−1 | </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𝑎</m:t>
                        </m:r>
                      </m:e>
                    </m:d>
                  </m:oMath>
                </a14:m>
                <a:endParaRPr lang="en-IN" dirty="0"/>
              </a:p>
              <a:p>
                <a:r>
                  <a:rPr lang="en-IN" dirty="0"/>
                  <a:t>Here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𝑃</m:t>
                        </m:r>
                        <m:r>
                          <a:rPr lang="en-IN" b="0" i="1" smtClean="0">
                            <a:latin typeface="Cambria Math" panose="02040503050406030204" pitchFamily="18" charset="0"/>
                          </a:rPr>
                          <m:t>≠−1</m:t>
                        </m:r>
                      </m:e>
                    </m:d>
                  </m:oMath>
                </a14:m>
                <a:r>
                  <a:rPr lang="en-IN" dirty="0"/>
                  <a:t> is an event (that of the user purchasing something) and we are interested in the probability of this event given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r>
                      <a:rPr lang="en-IN" b="0" i="1" smtClean="0">
                        <a:latin typeface="Cambria Math" panose="02040503050406030204" pitchFamily="18" charset="0"/>
                      </a:rPr>
                      <m:t>𝑎</m:t>
                    </m:r>
                  </m:oMath>
                </a14:m>
                <a:endParaRPr lang="en-IN" dirty="0"/>
              </a:p>
              <a:p>
                <a:pPr lvl="2"/>
                <a:r>
                  <a:rPr lang="en-IN" b="1" dirty="0"/>
                  <a:t>Recall</a:t>
                </a:r>
                <a:r>
                  <a:rPr lang="en-IN" dirty="0"/>
                  <a:t>: events are merely a description of interesting facts about an outcome</a:t>
                </a:r>
              </a:p>
              <a:p>
                <a:r>
                  <a:rPr lang="en-IN" dirty="0"/>
                  <a:t>Similarly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=1∧</m:t>
                        </m:r>
                        <m:r>
                          <a:rPr lang="en-IN" b="0" i="1" smtClean="0">
                            <a:latin typeface="Cambria Math" panose="02040503050406030204" pitchFamily="18" charset="0"/>
                          </a:rPr>
                          <m:t>𝑌</m:t>
                        </m:r>
                        <m:r>
                          <a:rPr lang="en-IN" b="0" i="1" smtClean="0">
                            <a:latin typeface="Cambria Math" panose="02040503050406030204" pitchFamily="18" charset="0"/>
                          </a:rPr>
                          <m:t>=2</m:t>
                        </m:r>
                      </m:e>
                    </m:d>
                  </m:oMath>
                </a14:m>
                <a:r>
                  <a:rPr lang="en-IN" dirty="0"/>
                  <a:t> is also an event (that the ball we picked is green and has the number 1 stamped on it)</a:t>
                </a:r>
              </a:p>
              <a:p>
                <a:pPr lvl="2"/>
                <a14:m>
                  <m:oMath xmlns:m="http://schemas.openxmlformats.org/officeDocument/2006/math">
                    <m:d>
                      <m:dPr>
                        <m:begChr m:val="{"/>
                        <m:endChr m:val="}"/>
                        <m:ctrlPr>
                          <a:rPr lang="en-IN" b="0" i="1" smtClean="0">
                            <a:latin typeface="Cambria Math" panose="02040503050406030204" pitchFamily="18" charset="0"/>
                          </a:rPr>
                        </m:ctrlPr>
                      </m:dPr>
                      <m:e>
                        <m:r>
                          <a:rPr lang="en-IN">
                            <a:latin typeface="Cambria Math" panose="02040503050406030204" pitchFamily="18" charset="0"/>
                          </a:rPr>
                          <m:t>𝑋</m:t>
                        </m:r>
                        <m:r>
                          <a:rPr lang="en-IN">
                            <a:latin typeface="Cambria Math" panose="02040503050406030204" pitchFamily="18" charset="0"/>
                          </a:rPr>
                          <m:t>=1</m:t>
                        </m:r>
                      </m:e>
                    </m:d>
                  </m:oMath>
                </a14:m>
                <a:r>
                  <a:rPr lang="en-IN" dirty="0"/>
                  <a:t> is also an event (that the ball has the number 1 stamped on it)</a:t>
                </a:r>
              </a:p>
              <a:p>
                <a:pPr lvl="2"/>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=2</m:t>
                        </m:r>
                      </m:e>
                    </m:d>
                  </m:oMath>
                </a14:m>
                <a:r>
                  <a:rPr lang="en-IN" dirty="0"/>
                  <a:t> is also an event (that the ball is green </a:t>
                </a:r>
                <a:r>
                  <a:rPr lang="en-IN" dirty="0" err="1"/>
                  <a:t>colored</a:t>
                </a:r>
                <a:r>
                  <a:rPr lang="en-IN" dirty="0"/>
                  <a:t>)</a:t>
                </a:r>
              </a:p>
              <a:p>
                <a:pPr lvl="2"/>
                <a:r>
                  <a:rPr lang="en-IN" dirty="0"/>
                  <a:t>Given an event, it may happen on certain outcomes, not happen on others e.g. if </a:t>
                </a:r>
                <a14:m>
                  <m:oMath xmlns:m="http://schemas.openxmlformats.org/officeDocument/2006/math">
                    <m:d>
                      <m:dPr>
                        <m:begChr m:val="{"/>
                        <m:endChr m:val="}"/>
                        <m:ctrlPr>
                          <a:rPr lang="en-IN" b="0" i="1" smtClean="0">
                            <a:latin typeface="Cambria Math" panose="02040503050406030204" pitchFamily="18" charset="0"/>
                          </a:rPr>
                        </m:ctrlPr>
                      </m:dPr>
                      <m:e>
                        <m:r>
                          <a:rPr lang="en-IN">
                            <a:latin typeface="Cambria Math" panose="02040503050406030204" pitchFamily="18" charset="0"/>
                          </a:rPr>
                          <m:t>𝑌</m:t>
                        </m:r>
                        <m:r>
                          <a:rPr lang="en-IN">
                            <a:latin typeface="Cambria Math" panose="02040503050406030204" pitchFamily="18" charset="0"/>
                          </a:rPr>
                          <m:t>=2</m:t>
                        </m:r>
                      </m:e>
                    </m:d>
                  </m:oMath>
                </a14:m>
                <a:r>
                  <a:rPr lang="en-IN" dirty="0"/>
                  <a:t> then this event will not have taken place if we pick a blue ball</a:t>
                </a:r>
              </a:p>
              <a:p>
                <a:r>
                  <a:rPr lang="en-IN" dirty="0"/>
                  <a:t>Thus, given any collection of random variables, we can create events out of them and ask interesting questions about the </a:t>
                </a:r>
                <a:r>
                  <a:rPr lang="en-IN" dirty="0" err="1"/>
                  <a:t>r.v.s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631" b="-116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30</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52" y="1245319"/>
            <a:ext cx="1731319" cy="173131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836348" y="960291"/>
                <a:ext cx="8434338" cy="1345145"/>
              </a:xfrm>
              <a:prstGeom prst="wedgeRectCallout">
                <a:avLst>
                  <a:gd name="adj1" fmla="val -57775"/>
                  <a:gd name="adj2" fmla="val 4513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0" dirty="0">
                    <a:solidFill>
                      <a:schemeClr val="tx1"/>
                    </a:solidFill>
                    <a:latin typeface="+mj-lt"/>
                  </a:rPr>
                  <a:t>We can also have events like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&lt;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e>
                    </m:d>
                  </m:oMath>
                </a14:m>
                <a:r>
                  <a:rPr lang="en-IN" sz="2400" dirty="0">
                    <a:solidFill>
                      <a:schemeClr val="tx1"/>
                    </a:solidFill>
                    <a:latin typeface="Calibri Light" panose="020F0302020204030204"/>
                  </a:rPr>
                  <a:t> (that the random variable takes a value less than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oMath>
                </a14:m>
                <a:r>
                  <a:rPr lang="en-IN" sz="2400" dirty="0">
                    <a:solidFill>
                      <a:schemeClr val="tx1"/>
                    </a:solidFill>
                    <a:latin typeface="Calibri Light" panose="020F0302020204030204"/>
                  </a:rPr>
                  <a:t>). We define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&lt;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𝑥</m:t>
                            </m:r>
                          </m:e>
                          <m:sub>
                            <m:r>
                              <a:rPr lang="en-IN" sz="2400" b="0" i="1" smtClean="0">
                                <a:solidFill>
                                  <a:schemeClr val="tx1"/>
                                </a:solidFill>
                                <a:latin typeface="Cambria Math" panose="02040503050406030204" pitchFamily="18" charset="0"/>
                                <a:ea typeface="Cambria Math" panose="02040503050406030204" pitchFamily="18" charset="0"/>
                              </a:rPr>
                              <m:t>0</m:t>
                            </m:r>
                          </m:sub>
                        </m:sSub>
                      </m:e>
                    </m:d>
                    <m:r>
                      <a:rPr lang="en-IN" sz="2400" b="0" i="1" smtClean="0">
                        <a:solidFill>
                          <a:schemeClr val="tx1"/>
                        </a:solidFill>
                        <a:latin typeface="Cambria Math" panose="02040503050406030204" pitchFamily="18" charset="0"/>
                        <a:ea typeface="Cambria Math" panose="02040503050406030204" pitchFamily="18" charset="0"/>
                      </a:rPr>
                      <m:t>≜</m:t>
                    </m:r>
                    <m:nary>
                      <m:naryPr>
                        <m:chr m:val="∑"/>
                        <m:limLoc m:val="subSup"/>
                        <m:supHide m:val="on"/>
                        <m:ctrlPr>
                          <a:rPr lang="en-IN" sz="2400" b="0" i="1" smtClean="0">
                            <a:solidFill>
                              <a:schemeClr val="tx1"/>
                            </a:solidFill>
                            <a:latin typeface="Cambria Math" panose="02040503050406030204" pitchFamily="18" charset="0"/>
                            <a:ea typeface="Cambria Math" panose="02040503050406030204" pitchFamily="18" charset="0"/>
                          </a:rPr>
                        </m:ctrlPr>
                      </m:naryPr>
                      <m:sub>
                        <m:r>
                          <a:rPr lang="en-IN" sz="2400" b="0" i="1" smtClean="0">
                            <a:solidFill>
                              <a:schemeClr val="tx1"/>
                            </a:solidFill>
                            <a:latin typeface="Cambria Math" panose="02040503050406030204" pitchFamily="18" charset="0"/>
                            <a:ea typeface="Cambria Math" panose="02040503050406030204" pitchFamily="18" charset="0"/>
                          </a:rPr>
                          <m:t>𝜔</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𝑋</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𝜔</m:t>
                            </m:r>
                          </m:e>
                        </m:d>
                        <m:r>
                          <a:rPr lang="en-IN" sz="2400" b="0" i="1" smtClean="0">
                            <a:solidFill>
                              <a:schemeClr val="tx1"/>
                            </a:solidFill>
                            <a:latin typeface="Cambria Math" panose="02040503050406030204" pitchFamily="18" charset="0"/>
                            <a:ea typeface="Cambria Math" panose="02040503050406030204" pitchFamily="18" charset="0"/>
                          </a:rPr>
                          <m:t>&lt;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𝑥</m:t>
                            </m:r>
                          </m:e>
                          <m:sub>
                            <m:r>
                              <a:rPr lang="en-IN" sz="2400" b="0" i="1" smtClean="0">
                                <a:solidFill>
                                  <a:schemeClr val="tx1"/>
                                </a:solidFill>
                                <a:latin typeface="Cambria Math" panose="02040503050406030204" pitchFamily="18" charset="0"/>
                                <a:ea typeface="Cambria Math" panose="02040503050406030204" pitchFamily="18" charset="0"/>
                              </a:rPr>
                              <m:t>0</m:t>
                            </m:r>
                          </m:sub>
                        </m:sSub>
                      </m:sub>
                      <m:sup/>
                      <m:e>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𝑝</m:t>
                            </m:r>
                          </m:e>
                          <m:sub>
                            <m:r>
                              <a:rPr lang="en-IN" sz="2400" b="0" i="1" smtClean="0">
                                <a:solidFill>
                                  <a:schemeClr val="tx1"/>
                                </a:solidFill>
                                <a:latin typeface="Cambria Math" panose="02040503050406030204" pitchFamily="18" charset="0"/>
                                <a:ea typeface="Cambria Math" panose="02040503050406030204" pitchFamily="18" charset="0"/>
                              </a:rPr>
                              <m:t>𝜔</m:t>
                            </m:r>
                          </m:sub>
                        </m:sSub>
                      </m:e>
                    </m:nary>
                  </m:oMath>
                </a14:m>
                <a:r>
                  <a:rPr lang="en-IN" sz="2400" dirty="0">
                    <a:solidFill>
                      <a:schemeClr val="tx1"/>
                    </a:solidFill>
                    <a:latin typeface="Calibri Light" panose="020F0302020204030204"/>
                  </a:rPr>
                  <a:t>. Similarly,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oMath>
                </a14:m>
                <a:r>
                  <a:rPr lang="en-IN" sz="2400" dirty="0">
                    <a:solidFill>
                      <a:schemeClr val="tx1"/>
                    </a:solidFill>
                    <a:latin typeface="Calibri Light" panose="020F0302020204030204"/>
                  </a:rPr>
                  <a:t>,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oMath>
                </a14:m>
                <a:r>
                  <a:rPr lang="en-IN" sz="2400" dirty="0">
                    <a:solidFill>
                      <a:schemeClr val="tx1"/>
                    </a:solidFill>
                    <a:latin typeface="Calibri Light" panose="020F0302020204030204"/>
                  </a:rPr>
                  <a:t> are also valid events</a:t>
                </a:r>
              </a:p>
            </p:txBody>
          </p:sp>
        </mc:Choice>
        <mc:Fallback xmlns="">
          <p:sp>
            <p:nvSpPr>
              <p:cNvPr id="6" name="Rectangular Callout 5"/>
              <p:cNvSpPr>
                <a:spLocks noRot="1" noChangeAspect="1" noMove="1" noResize="1" noEditPoints="1" noAdjustHandles="1" noChangeArrowheads="1" noChangeShapeType="1" noTextEdit="1"/>
              </p:cNvSpPr>
              <p:nvPr/>
            </p:nvSpPr>
            <p:spPr>
              <a:xfrm>
                <a:off x="1836348" y="960291"/>
                <a:ext cx="8434338" cy="1345145"/>
              </a:xfrm>
              <a:prstGeom prst="wedgeRectCallout">
                <a:avLst>
                  <a:gd name="adj1" fmla="val -57775"/>
                  <a:gd name="adj2" fmla="val 45130"/>
                </a:avLst>
              </a:prstGeom>
              <a:blipFill>
                <a:blip r:embed="rId4"/>
                <a:stretch>
                  <a:fillRect t="-11947" r="-1469" b="-3097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75678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Event Calculus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normAutofit/>
              </a:bodyPr>
              <a:lstStyle/>
              <a:p>
                <a:r>
                  <a:rPr lang="en-IN" dirty="0"/>
                  <a:t>Let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a:t> be events (possibly defined using same/different </a:t>
                </a:r>
                <a:r>
                  <a:rPr lang="en-IN" dirty="0" err="1"/>
                  <a:t>r.v.s</a:t>
                </a:r>
                <a:r>
                  <a:rPr lang="en-IN" dirty="0"/>
                  <a:t> </a:t>
                </a:r>
                <a:r>
                  <a:rPr lang="en-IN" dirty="0" err="1"/>
                  <a:t>etc</a:t>
                </a:r>
                <a:r>
                  <a:rPr lang="en-IN" dirty="0"/>
                  <a:t>)</a:t>
                </a:r>
              </a:p>
              <a:p>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𝐴</m:t>
                    </m:r>
                  </m:oMath>
                </a14:m>
                <a:r>
                  <a:rPr lang="en-IN" dirty="0"/>
                  <a:t> is also an event</a:t>
                </a:r>
              </a:p>
              <a:p>
                <a:pPr lvl="2"/>
                <a:r>
                  <a:rPr lang="en-IN" dirty="0"/>
                  <a:t>Called the negation or complement of </a:t>
                </a:r>
                <a14:m>
                  <m:oMath xmlns:m="http://schemas.openxmlformats.org/officeDocument/2006/math">
                    <m:r>
                      <a:rPr lang="en-IN" b="0" i="1" smtClean="0">
                        <a:latin typeface="Cambria Math" panose="02040503050406030204" pitchFamily="18" charset="0"/>
                      </a:rPr>
                      <m:t>𝐴</m:t>
                    </m:r>
                  </m:oMath>
                </a14:m>
                <a:r>
                  <a:rPr lang="en-IN" dirty="0"/>
                  <a:t> (</a:t>
                </a:r>
                <a14:m>
                  <m:oMath xmlns:m="http://schemas.openxmlformats.org/officeDocument/2006/math">
                    <m:r>
                      <a:rPr lang="en-IN" b="0" i="1" dirty="0" smtClean="0">
                        <a:latin typeface="Cambria Math" panose="02040503050406030204" pitchFamily="18" charset="0"/>
                      </a:rPr>
                      <m:t>𝐴</m:t>
                    </m:r>
                  </m:oMath>
                </a14:m>
                <a:r>
                  <a:rPr lang="en-IN" dirty="0"/>
                  <a:t> did not happen)</a:t>
                </a:r>
              </a:p>
              <a:p>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a:t> is also an event</a:t>
                </a:r>
              </a:p>
              <a:p>
                <a:pPr lvl="2"/>
                <a:r>
                  <a:rPr lang="en-IN" dirty="0"/>
                  <a:t>Called the union of the two events (either </a:t>
                </a:r>
                <a14:m>
                  <m:oMath xmlns:m="http://schemas.openxmlformats.org/officeDocument/2006/math">
                    <m:r>
                      <a:rPr lang="en-IN" b="0" i="1" smtClean="0">
                        <a:latin typeface="Cambria Math" panose="02040503050406030204" pitchFamily="18" charset="0"/>
                      </a:rPr>
                      <m:t>𝐴</m:t>
                    </m:r>
                  </m:oMath>
                </a14:m>
                <a:r>
                  <a:rPr lang="en-IN" dirty="0"/>
                  <a:t> happened or </a:t>
                </a:r>
                <a14:m>
                  <m:oMath xmlns:m="http://schemas.openxmlformats.org/officeDocument/2006/math">
                    <m:r>
                      <a:rPr lang="en-IN" b="0" i="1" smtClean="0">
                        <a:latin typeface="Cambria Math" panose="02040503050406030204" pitchFamily="18" charset="0"/>
                      </a:rPr>
                      <m:t>𝐵</m:t>
                    </m:r>
                  </m:oMath>
                </a14:m>
                <a:r>
                  <a:rPr lang="en-IN" dirty="0"/>
                  <a:t> happened or both happened)</a:t>
                </a:r>
              </a:p>
              <a:p>
                <a14:m>
                  <m:oMath xmlns:m="http://schemas.openxmlformats.org/officeDocument/2006/math">
                    <m:r>
                      <a:rPr lang="en-IN" i="1">
                        <a:latin typeface="Cambria Math" panose="02040503050406030204" pitchFamily="18" charset="0"/>
                      </a:rPr>
                      <m:t>𝐴</m:t>
                    </m:r>
                    <m:r>
                      <a:rPr lang="en-IN" b="0" i="1" smtClean="0">
                        <a:latin typeface="Cambria Math" panose="02040503050406030204" pitchFamily="18" charset="0"/>
                      </a:rPr>
                      <m:t>∩</m:t>
                    </m:r>
                    <m:r>
                      <a:rPr lang="en-IN" i="1">
                        <a:latin typeface="Cambria Math" panose="02040503050406030204" pitchFamily="18" charset="0"/>
                      </a:rPr>
                      <m:t>𝐵</m:t>
                    </m:r>
                  </m:oMath>
                </a14:m>
                <a:r>
                  <a:rPr lang="en-IN" dirty="0"/>
                  <a:t> is also an event</a:t>
                </a:r>
              </a:p>
              <a:p>
                <a:pPr lvl="2"/>
                <a:r>
                  <a:rPr lang="en-IN" dirty="0"/>
                  <a:t>Called the intersection of the two events (both </a:t>
                </a:r>
                <a14:m>
                  <m:oMath xmlns:m="http://schemas.openxmlformats.org/officeDocument/2006/math">
                    <m:r>
                      <a:rPr lang="en-IN">
                        <a:latin typeface="Cambria Math" panose="02040503050406030204" pitchFamily="18" charset="0"/>
                      </a:rPr>
                      <m:t>𝐴</m:t>
                    </m:r>
                  </m:oMath>
                </a14:m>
                <a:r>
                  <a:rPr lang="en-IN" dirty="0"/>
                  <a:t> and </a:t>
                </a:r>
                <a14:m>
                  <m:oMath xmlns:m="http://schemas.openxmlformats.org/officeDocument/2006/math">
                    <m:r>
                      <a:rPr lang="en-IN">
                        <a:latin typeface="Cambria Math" panose="02040503050406030204" pitchFamily="18" charset="0"/>
                      </a:rPr>
                      <m:t>𝐵</m:t>
                    </m:r>
                  </m:oMath>
                </a14:m>
                <a:r>
                  <a:rPr lang="en-IN" dirty="0"/>
                  <a:t> happened)</a:t>
                </a:r>
              </a:p>
              <a:p>
                <a:r>
                  <a:rPr lang="en-IN" b="1" dirty="0"/>
                  <a:t>De Morgan’s Laws</a:t>
                </a:r>
                <a:r>
                  <a:rPr lang="en-IN" dirty="0"/>
                  <a:t>: for any two events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a:t>, we must have</a:t>
                </a:r>
              </a:p>
              <a:p>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m:rPr>
                        <m:sty m:val="p"/>
                      </m:rPr>
                      <a:rPr lang="en-IN" b="0" i="1" smtClean="0">
                        <a:latin typeface="Cambria Math" panose="02040503050406030204" pitchFamily="18" charset="0"/>
                      </a:rPr>
                      <m:t>A</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a:t> as well as </a:t>
                </a:r>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6851" y="1401704"/>
            <a:ext cx="1740695" cy="1740695"/>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511956" y="1511159"/>
                <a:ext cx="9586291" cy="1521783"/>
              </a:xfrm>
              <a:prstGeom prst="wedgeRectCallout">
                <a:avLst>
                  <a:gd name="adj1" fmla="val 60180"/>
                  <a:gd name="adj2" fmla="val 1683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IN" sz="2400" i="1" smtClean="0">
                        <a:solidFill>
                          <a:schemeClr val="tx1"/>
                        </a:solidFill>
                        <a:latin typeface="Cambria Math" panose="02040503050406030204" pitchFamily="18" charset="0"/>
                      </a:rPr>
                      <m:t>¬</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𝐴</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e>
                    </m:d>
                    <m:r>
                      <a:rPr lang="en-IN" sz="2400" i="1">
                        <a:solidFill>
                          <a:schemeClr val="tx1"/>
                        </a:solidFill>
                        <a:latin typeface="Cambria Math" panose="02040503050406030204" pitchFamily="18" charset="0"/>
                      </a:rPr>
                      <m:t>=¬</m:t>
                    </m:r>
                    <m:r>
                      <m:rPr>
                        <m:sty m:val="p"/>
                      </m:rPr>
                      <a:rPr lang="en-IN" sz="2400" i="1">
                        <a:solidFill>
                          <a:schemeClr val="tx1"/>
                        </a:solidFill>
                        <a:latin typeface="Cambria Math" panose="02040503050406030204" pitchFamily="18" charset="0"/>
                      </a:rPr>
                      <m:t>A</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oMath>
                </a14:m>
                <a:r>
                  <a:rPr lang="en-IN" sz="2400" dirty="0">
                    <a:solidFill>
                      <a:schemeClr val="tx1"/>
                    </a:solidFill>
                    <a:latin typeface="+mj-lt"/>
                  </a:rPr>
                  <a:t> tell us that saying</a:t>
                </a:r>
              </a:p>
              <a:p>
                <a:pPr algn="ctr"/>
                <a:r>
                  <a:rPr lang="en-IN" sz="2400" dirty="0">
                    <a:solidFill>
                      <a:schemeClr val="tx1"/>
                    </a:solidFill>
                    <a:latin typeface="+mj-lt"/>
                  </a:rPr>
                  <a:t>“</a:t>
                </a:r>
                <a:r>
                  <a:rPr lang="en-IN" sz="2400" i="1" dirty="0">
                    <a:solidFill>
                      <a:schemeClr val="tx1"/>
                    </a:solidFill>
                    <a:latin typeface="+mj-lt"/>
                  </a:rPr>
                  <a:t>It is not the case that either A happened or B happened or both happened</a:t>
                </a:r>
                <a:r>
                  <a:rPr lang="en-IN" sz="2400" dirty="0">
                    <a:solidFill>
                      <a:schemeClr val="tx1"/>
                    </a:solidFill>
                    <a:latin typeface="+mj-lt"/>
                  </a:rPr>
                  <a:t>”</a:t>
                </a:r>
              </a:p>
              <a:p>
                <a:pPr algn="ctr"/>
                <a:r>
                  <a:rPr lang="en-IN" sz="2400" dirty="0">
                    <a:solidFill>
                      <a:schemeClr val="tx1"/>
                    </a:solidFill>
                    <a:latin typeface="+mj-lt"/>
                  </a:rPr>
                  <a:t>is just a funny way of saying</a:t>
                </a:r>
              </a:p>
              <a:p>
                <a:pPr algn="ctr"/>
                <a:r>
                  <a:rPr lang="en-IN" sz="2400" dirty="0">
                    <a:solidFill>
                      <a:schemeClr val="tx1"/>
                    </a:solidFill>
                    <a:latin typeface="+mj-lt"/>
                  </a:rPr>
                  <a:t>“</a:t>
                </a:r>
                <a:r>
                  <a:rPr lang="en-IN" sz="2400" i="1" dirty="0">
                    <a:solidFill>
                      <a:schemeClr val="tx1"/>
                    </a:solidFill>
                    <a:latin typeface="+mj-lt"/>
                  </a:rPr>
                  <a:t>A did not happen and B did not happen i.e. neither happened</a:t>
                </a:r>
                <a:r>
                  <a:rPr lang="en-IN" sz="2400" dirty="0">
                    <a:solidFill>
                      <a:schemeClr val="tx1"/>
                    </a:solidFill>
                    <a:latin typeface="+mj-lt"/>
                  </a:rPr>
                  <a:t>”</a:t>
                </a:r>
              </a:p>
            </p:txBody>
          </p:sp>
        </mc:Choice>
        <mc:Fallback xmlns="">
          <p:sp>
            <p:nvSpPr>
              <p:cNvPr id="6" name="Rectangular Callout 5"/>
              <p:cNvSpPr>
                <a:spLocks noRot="1" noChangeAspect="1" noMove="1" noResize="1" noEditPoints="1" noAdjustHandles="1" noChangeArrowheads="1" noChangeShapeType="1" noTextEdit="1"/>
              </p:cNvSpPr>
              <p:nvPr/>
            </p:nvSpPr>
            <p:spPr>
              <a:xfrm>
                <a:off x="511956" y="1511159"/>
                <a:ext cx="9586291" cy="1521783"/>
              </a:xfrm>
              <a:prstGeom prst="wedgeRectCallout">
                <a:avLst>
                  <a:gd name="adj1" fmla="val 60180"/>
                  <a:gd name="adj2" fmla="val 16836"/>
                </a:avLst>
              </a:prstGeom>
              <a:blipFill>
                <a:blip r:embed="rId4"/>
                <a:stretch>
                  <a:fillRect t="-3125" b="-8594"/>
                </a:stretch>
              </a:blipFill>
              <a:ln w="38100">
                <a:solidFill>
                  <a:schemeClr val="accent1"/>
                </a:solidFill>
              </a:ln>
            </p:spPr>
            <p:txBody>
              <a:bodyPr/>
              <a:lstStyle/>
              <a:p>
                <a:r>
                  <a:rPr lang="en-IN">
                    <a:noFill/>
                  </a:rPr>
                  <a:t> </a:t>
                </a:r>
              </a:p>
            </p:txBody>
          </p:sp>
        </mc:Fallback>
      </mc:AlternateContent>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55" y="3695816"/>
            <a:ext cx="1731319" cy="1731319"/>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2325036" y="3331460"/>
                <a:ext cx="9528644" cy="1496502"/>
              </a:xfrm>
              <a:prstGeom prst="wedgeRectCallout">
                <a:avLst>
                  <a:gd name="adj1" fmla="val -63618"/>
                  <a:gd name="adj2" fmla="val 4226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IN" sz="2400" i="1" smtClean="0">
                        <a:solidFill>
                          <a:schemeClr val="tx1"/>
                        </a:solidFill>
                        <a:latin typeface="Cambria Math" panose="02040503050406030204" pitchFamily="18" charset="0"/>
                      </a:rPr>
                      <m:t>¬</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𝐴</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e>
                    </m:d>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𝐴</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oMath>
                </a14:m>
                <a:r>
                  <a:rPr lang="en-IN" sz="2400" dirty="0">
                    <a:solidFill>
                      <a:schemeClr val="tx1"/>
                    </a:solidFill>
                    <a:latin typeface="Calibri Light" panose="020F0302020204030204"/>
                  </a:rPr>
                  <a:t> tell us that saying</a:t>
                </a:r>
              </a:p>
              <a:p>
                <a:pPr lvl="0" algn="ctr"/>
                <a:r>
                  <a:rPr lang="en-IN" sz="2400" dirty="0">
                    <a:solidFill>
                      <a:schemeClr val="tx1"/>
                    </a:solidFill>
                    <a:latin typeface="Calibri Light" panose="020F0302020204030204"/>
                  </a:rPr>
                  <a:t>“</a:t>
                </a:r>
                <a:r>
                  <a:rPr lang="en-IN" sz="2400" i="1" dirty="0">
                    <a:solidFill>
                      <a:schemeClr val="tx1"/>
                    </a:solidFill>
                    <a:latin typeface="Calibri Light" panose="020F0302020204030204"/>
                  </a:rPr>
                  <a:t>It is not the case that both A and B happened</a:t>
                </a:r>
                <a:r>
                  <a:rPr lang="en-IN" sz="2400" dirty="0">
                    <a:solidFill>
                      <a:schemeClr val="tx1"/>
                    </a:solidFill>
                    <a:latin typeface="Calibri Light" panose="020F0302020204030204"/>
                  </a:rPr>
                  <a:t>”</a:t>
                </a:r>
              </a:p>
              <a:p>
                <a:pPr lvl="0" algn="ctr"/>
                <a:r>
                  <a:rPr lang="en-IN" sz="2400" dirty="0">
                    <a:solidFill>
                      <a:schemeClr val="tx1"/>
                    </a:solidFill>
                    <a:latin typeface="Calibri Light" panose="020F0302020204030204"/>
                  </a:rPr>
                  <a:t>is just another way of saying</a:t>
                </a:r>
              </a:p>
              <a:p>
                <a:pPr lvl="0" algn="ctr"/>
                <a:r>
                  <a:rPr lang="en-IN" sz="2400" dirty="0">
                    <a:solidFill>
                      <a:schemeClr val="tx1"/>
                    </a:solidFill>
                    <a:latin typeface="Calibri Light" panose="020F0302020204030204"/>
                  </a:rPr>
                  <a:t>“Either </a:t>
                </a:r>
                <a:r>
                  <a:rPr lang="en-IN" sz="2400" i="1" dirty="0">
                    <a:solidFill>
                      <a:schemeClr val="tx1"/>
                    </a:solidFill>
                    <a:latin typeface="Calibri Light" panose="020F0302020204030204"/>
                  </a:rPr>
                  <a:t>A did not happen or B did not happen or both did not happen</a:t>
                </a:r>
                <a:r>
                  <a:rPr lang="en-IN" sz="2400" dirty="0">
                    <a:solidFill>
                      <a:schemeClr val="tx1"/>
                    </a:solidFill>
                    <a:latin typeface="Calibri Light" panose="020F0302020204030204"/>
                  </a:rPr>
                  <a:t>”</a:t>
                </a:r>
              </a:p>
            </p:txBody>
          </p:sp>
        </mc:Choice>
        <mc:Fallback xmlns="">
          <p:sp>
            <p:nvSpPr>
              <p:cNvPr id="8" name="Rectangular Callout 7"/>
              <p:cNvSpPr>
                <a:spLocks noRot="1" noChangeAspect="1" noMove="1" noResize="1" noEditPoints="1" noAdjustHandles="1" noChangeArrowheads="1" noChangeShapeType="1" noTextEdit="1"/>
              </p:cNvSpPr>
              <p:nvPr/>
            </p:nvSpPr>
            <p:spPr>
              <a:xfrm>
                <a:off x="2325036" y="3331460"/>
                <a:ext cx="9528644" cy="1496502"/>
              </a:xfrm>
              <a:prstGeom prst="wedgeRectCallout">
                <a:avLst>
                  <a:gd name="adj1" fmla="val -63618"/>
                  <a:gd name="adj2" fmla="val 42268"/>
                </a:avLst>
              </a:prstGeom>
              <a:blipFill>
                <a:blip r:embed="rId6"/>
                <a:stretch>
                  <a:fillRect t="-3571" b="-9921"/>
                </a:stretch>
              </a:blipFill>
              <a:ln w="38100">
                <a:solidFill>
                  <a:schemeClr val="accent1"/>
                </a:solidFill>
              </a:ln>
            </p:spPr>
            <p:txBody>
              <a:bodyPr/>
              <a:lstStyle/>
              <a:p>
                <a:r>
                  <a:rPr lang="en-IN">
                    <a:noFill/>
                  </a:rPr>
                  <a:t> </a:t>
                </a:r>
              </a:p>
            </p:txBody>
          </p:sp>
        </mc:Fallback>
      </mc:AlternateContent>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0099" y="5126101"/>
            <a:ext cx="1731899" cy="1731899"/>
          </a:xfrm>
          <a:prstGeom prst="rect">
            <a:avLst/>
          </a:prstGeom>
        </p:spPr>
      </p:pic>
      <mc:AlternateContent xmlns:mc="http://schemas.openxmlformats.org/markup-compatibility/2006" xmlns:a14="http://schemas.microsoft.com/office/drawing/2010/main">
        <mc:Choice Requires="a14">
          <p:sp>
            <p:nvSpPr>
              <p:cNvPr id="12" name="Rectangular Callout 11"/>
              <p:cNvSpPr/>
              <p:nvPr/>
            </p:nvSpPr>
            <p:spPr>
              <a:xfrm>
                <a:off x="3124710" y="5126101"/>
                <a:ext cx="7232141" cy="1335679"/>
              </a:xfrm>
              <a:prstGeom prst="wedgeRectCallout">
                <a:avLst>
                  <a:gd name="adj1" fmla="val 57481"/>
                  <a:gd name="adj2" fmla="val 3717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This means we can be more creative in defining events, e.g.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1</m:t>
                            </m:r>
                          </m:sub>
                        </m:sSub>
                      </m:e>
                    </m:d>
                  </m:oMath>
                </a14:m>
                <a:r>
                  <a:rPr lang="en-US" sz="2400" i="1" dirty="0">
                    <a:solidFill>
                      <a:schemeClr val="tx1"/>
                    </a:solidFill>
                    <a:latin typeface="+mj-lt"/>
                  </a:rPr>
                  <a:t> (also written as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oMath>
                </a14:m>
                <a:r>
                  <a:rPr lang="en-US" sz="2400" i="1" dirty="0">
                    <a:solidFill>
                      <a:schemeClr val="tx1"/>
                    </a:solidFill>
                    <a:latin typeface="+mj-lt"/>
                  </a:rPr>
                  <a:t>) or else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1</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r>
                      <a:rPr lang="en-IN" sz="2400" b="0" i="1" smtClean="0">
                        <a:solidFill>
                          <a:schemeClr val="tx1"/>
                        </a:solidFill>
                        <a:latin typeface="Cambria Math" panose="02040503050406030204" pitchFamily="18" charset="0"/>
                      </a:rPr>
                      <m:t>∨</m:t>
                    </m:r>
                    <m:d>
                      <m:dPr>
                        <m:begChr m:val="{"/>
                        <m:endChr m:val="}"/>
                        <m:ctrlPr>
                          <a:rPr lang="en-IN" sz="2400" b="0" i="1" smtClean="0">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3</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2</m:t>
                            </m:r>
                          </m:sub>
                        </m:sSub>
                      </m:e>
                    </m:d>
                  </m:oMath>
                </a14:m>
                <a:r>
                  <a:rPr lang="en-US" sz="2400" i="1" dirty="0">
                    <a:solidFill>
                      <a:schemeClr val="tx1"/>
                    </a:solidFill>
                    <a:latin typeface="+mj-lt"/>
                  </a:rPr>
                  <a:t> </a:t>
                </a:r>
              </a:p>
            </p:txBody>
          </p:sp>
        </mc:Choice>
        <mc:Fallback xmlns="">
          <p:sp>
            <p:nvSpPr>
              <p:cNvPr id="12" name="Rectangular Callout 11"/>
              <p:cNvSpPr>
                <a:spLocks noRot="1" noChangeAspect="1" noMove="1" noResize="1" noEditPoints="1" noAdjustHandles="1" noChangeArrowheads="1" noChangeShapeType="1" noTextEdit="1"/>
              </p:cNvSpPr>
              <p:nvPr/>
            </p:nvSpPr>
            <p:spPr>
              <a:xfrm>
                <a:off x="3124710" y="5126101"/>
                <a:ext cx="7232141" cy="1335679"/>
              </a:xfrm>
              <a:prstGeom prst="wedgeRectCallout">
                <a:avLst>
                  <a:gd name="adj1" fmla="val 57481"/>
                  <a:gd name="adj2" fmla="val 37174"/>
                </a:avLst>
              </a:prstGeom>
              <a:blipFill>
                <a:blip r:embed="rId8"/>
                <a:stretch>
                  <a:fillRect b="-3556"/>
                </a:stretch>
              </a:blipFill>
              <a:ln w="38100">
                <a:solidFill>
                  <a:schemeClr val="accent1"/>
                </a:solidFill>
              </a:ln>
            </p:spPr>
            <p:txBody>
              <a:bodyPr/>
              <a:lstStyle/>
              <a:p>
                <a:r>
                  <a:rPr lang="en-IN">
                    <a:noFill/>
                  </a:rPr>
                  <a:t> </a:t>
                </a:r>
              </a:p>
            </p:txBody>
          </p:sp>
        </mc:Fallback>
      </mc:AlternateContent>
      <p:grpSp>
        <p:nvGrpSpPr>
          <p:cNvPr id="20" name="Group 19"/>
          <p:cNvGrpSpPr/>
          <p:nvPr/>
        </p:nvGrpSpPr>
        <p:grpSpPr>
          <a:xfrm>
            <a:off x="10609776" y="36191"/>
            <a:ext cx="1468606" cy="1238929"/>
            <a:chOff x="12383748" y="1219011"/>
            <a:chExt cx="1862104" cy="1570887"/>
          </a:xfrm>
        </p:grpSpPr>
        <p:sp>
          <p:nvSpPr>
            <p:cNvPr id="21" name="Freeform 20"/>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21"/>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22"/>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ectangular Callout 25"/>
          <p:cNvSpPr/>
          <p:nvPr/>
        </p:nvSpPr>
        <p:spPr>
          <a:xfrm>
            <a:off x="5208998" y="59808"/>
            <a:ext cx="5033627" cy="1086649"/>
          </a:xfrm>
          <a:prstGeom prst="wedgeRectCallout">
            <a:avLst>
              <a:gd name="adj1" fmla="val 63247"/>
              <a:gd name="adj2" fmla="val 415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The term </a:t>
            </a:r>
            <a:r>
              <a:rPr lang="en-IN" sz="2400" i="1" dirty="0">
                <a:solidFill>
                  <a:schemeClr val="tx1"/>
                </a:solidFill>
                <a:latin typeface="+mj-lt"/>
              </a:rPr>
              <a:t>calculus</a:t>
            </a:r>
            <a:r>
              <a:rPr lang="en-IN" sz="2400" dirty="0">
                <a:solidFill>
                  <a:schemeClr val="tx1"/>
                </a:solidFill>
                <a:latin typeface="+mj-lt"/>
              </a:rPr>
              <a:t> in general, means a system of rules – it does not necessarily mean differentiation or integration </a:t>
            </a:r>
            <a:r>
              <a:rPr lang="en-IN" sz="2400" dirty="0">
                <a:solidFill>
                  <a:schemeClr val="tx1"/>
                </a:solidFill>
                <a:latin typeface="+mj-lt"/>
                <a:sym typeface="Wingdings" panose="05000000000000000000" pitchFamily="2" charset="2"/>
              </a:rPr>
              <a:t></a:t>
            </a:r>
            <a:endParaRPr lang="en-US" sz="2400" dirty="0">
              <a:solidFill>
                <a:schemeClr val="tx1"/>
              </a:solidFill>
              <a:latin typeface="+mj-lt"/>
            </a:endParaRPr>
          </a:p>
        </p:txBody>
      </p:sp>
    </p:spTree>
    <p:extLst>
      <p:ext uri="{BB962C8B-B14F-4D97-AF65-F5344CB8AC3E}">
        <p14:creationId xmlns:p14="http://schemas.microsoft.com/office/powerpoint/2010/main" val="314528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right)">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par>
                          <p:cTn id="59" fill="hold">
                            <p:stCondLst>
                              <p:cond delay="0"/>
                            </p:stCondLst>
                            <p:childTnLst>
                              <p:par>
                                <p:cTn id="60" presetID="22" presetClass="entr" presetSubtype="8" fill="hold" grpId="0" nodeType="after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par>
                          <p:cTn id="67" fill="hold">
                            <p:stCondLst>
                              <p:cond delay="0"/>
                            </p:stCondLst>
                            <p:childTnLst>
                              <p:par>
                                <p:cTn id="68" presetID="22" presetClass="entr" presetSubtype="2" fill="hold" grpId="0" nodeType="after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right)">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8" grpId="0" animBg="1"/>
      <p:bldP spid="12" grpId="0" animBg="1"/>
      <p:bldP spid="26" grpId="0" uiExpan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Event Calculus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a:t>Example: let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=1}</m:t>
                    </m:r>
                  </m:oMath>
                </a14:m>
                <a:r>
                  <a:rPr lang="en-IN" dirty="0"/>
                  <a:t> be events</a:t>
                </a:r>
              </a:p>
              <a:p>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𝐴</m:t>
                    </m:r>
                  </m:oMath>
                </a14:m>
                <a:r>
                  <a:rPr lang="en-IN" dirty="0"/>
                  <a:t> is also an event (number on ball is something other than 2) </a:t>
                </a:r>
              </a:p>
              <a:p>
                <a14:m>
                  <m:oMath xmlns:m="http://schemas.openxmlformats.org/officeDocument/2006/math">
                    <m:r>
                      <a:rPr lang="en-IN">
                        <a:latin typeface="Cambria Math" panose="02040503050406030204" pitchFamily="18" charset="0"/>
                      </a:rPr>
                      <m:t>¬</m:t>
                    </m:r>
                    <m:r>
                      <a:rPr lang="en-IN" b="0" i="1" smtClean="0">
                        <a:latin typeface="Cambria Math" panose="02040503050406030204" pitchFamily="18" charset="0"/>
                      </a:rPr>
                      <m:t>𝐵</m:t>
                    </m:r>
                  </m:oMath>
                </a14:m>
                <a:r>
                  <a:rPr lang="en-IN" dirty="0"/>
                  <a:t> is also an event (the colour of the ball is something other than red)</a:t>
                </a:r>
              </a:p>
              <a:p>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a:t> is also an event (either I have a red ball or a ball with number 2 written on it or else a red ball with number 2 written on it)</a:t>
                </a:r>
              </a:p>
              <a:p>
                <a14:m>
                  <m:oMath xmlns:m="http://schemas.openxmlformats.org/officeDocument/2006/math">
                    <m:r>
                      <a:rPr lang="en-IN" i="1">
                        <a:latin typeface="Cambria Math" panose="02040503050406030204" pitchFamily="18" charset="0"/>
                      </a:rPr>
                      <m:t>𝐴</m:t>
                    </m:r>
                    <m:r>
                      <a:rPr lang="en-IN" b="0" i="1" smtClean="0">
                        <a:latin typeface="Cambria Math" panose="02040503050406030204" pitchFamily="18" charset="0"/>
                      </a:rPr>
                      <m:t>∩</m:t>
                    </m:r>
                    <m:r>
                      <a:rPr lang="en-IN" i="1">
                        <a:latin typeface="Cambria Math" panose="02040503050406030204" pitchFamily="18" charset="0"/>
                      </a:rPr>
                      <m:t>𝐵</m:t>
                    </m:r>
                  </m:oMath>
                </a14:m>
                <a:r>
                  <a:rPr lang="en-IN" dirty="0"/>
                  <a:t> is also an event (I have a red ball and the number on it is 2)</a:t>
                </a:r>
              </a:p>
              <a:p>
                <a:r>
                  <a:rPr lang="en-IN" b="1" dirty="0"/>
                  <a:t>De Morgan’s Laws</a:t>
                </a:r>
                <a:r>
                  <a:rPr lang="en-IN" dirty="0"/>
                  <a:t>: for any two events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a:t>, we must have</a:t>
                </a:r>
              </a:p>
              <a:p>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m:rPr>
                        <m:sty m:val="p"/>
                      </m:rPr>
                      <a:rPr lang="en-IN" b="0" i="1" smtClean="0">
                        <a:latin typeface="Cambria Math" panose="02040503050406030204" pitchFamily="18" charset="0"/>
                      </a:rPr>
                      <m:t>A</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a:t> as well as </a:t>
                </a:r>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endParaRPr lang="en-IN" dirty="0"/>
              </a:p>
              <a:p>
                <a:r>
                  <a:rPr lang="en-IN" b="1" dirty="0"/>
                  <a:t>Caution</a:t>
                </a:r>
                <a:r>
                  <a:rPr lang="en-IN" dirty="0"/>
                  <a:t>: De Morgan’s Laws </a:t>
                </a:r>
                <a:r>
                  <a:rPr lang="en-IN" b="1" dirty="0"/>
                  <a:t>always</a:t>
                </a:r>
                <a:r>
                  <a:rPr lang="en-IN" dirty="0"/>
                  <a:t> hold no matter how we defined the events. They do not require events to be defined on separate </a:t>
                </a:r>
                <a:r>
                  <a:rPr lang="en-IN" dirty="0" err="1"/>
                  <a:t>r.v.s</a:t>
                </a:r>
                <a:r>
                  <a:rPr lang="en-IN" dirty="0"/>
                  <a:t> etc.</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35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32</a:t>
            </a:fld>
            <a:endParaRPr lang="en-US"/>
          </a:p>
        </p:txBody>
      </p:sp>
    </p:spTree>
    <p:extLst>
      <p:ext uri="{BB962C8B-B14F-4D97-AF65-F5344CB8AC3E}">
        <p14:creationId xmlns:p14="http://schemas.microsoft.com/office/powerpoint/2010/main" val="25297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of Probability for Complex Events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t>Suppose we know probability of two events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𝐵</m:t>
                        </m:r>
                      </m:e>
                    </m:d>
                  </m:oMath>
                </a14:m>
                <a:endParaRPr lang="en-IN" dirty="0"/>
              </a:p>
              <a:p>
                <a:r>
                  <a:rPr lang="en-IN" b="1" dirty="0"/>
                  <a:t>Complement Rule</a:t>
                </a:r>
                <a:r>
                  <a:rPr lang="en-IN" dirty="0"/>
                  <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𝐴</m:t>
                        </m:r>
                      </m:e>
                    </m:d>
                    <m:r>
                      <a:rPr lang="en-IN" b="0" i="1" smtClean="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e>
                    </m:d>
                  </m:oMath>
                </a14:m>
                <a:endParaRPr lang="en-IN" dirty="0"/>
              </a:p>
              <a:p>
                <a:r>
                  <a:rPr lang="en-IN" b="1" dirty="0"/>
                  <a:t>Union Rule</a:t>
                </a:r>
                <a:r>
                  <a:rPr lang="en-IN" dirty="0"/>
                  <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𝐵</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e>
                    </m:d>
                  </m:oMath>
                </a14:m>
                <a:endParaRPr lang="en-IN" dirty="0"/>
              </a:p>
              <a:p>
                <a:pPr lvl="2"/>
                <a:r>
                  <a:rPr lang="en-IN" dirty="0"/>
                  <a:t>These rules can be proved using a similar proof technique that we used for joint/marginal probability derivations in the last lecture</a:t>
                </a:r>
              </a:p>
              <a:p>
                <a:r>
                  <a:rPr lang="en-IN" dirty="0"/>
                  <a:t>The above allow us to calculate more interesting probabilities</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=2</m:t>
                        </m:r>
                      </m:e>
                    </m:d>
                  </m:oMath>
                </a14:m>
                <a:endParaRPr lang="en-IN" dirty="0"/>
              </a:p>
              <a:p>
                <a:pPr lvl="2"/>
                <a:r>
                  <a:rPr lang="en-IN" dirty="0"/>
                  <a:t>We used only the marginal and the joint probability distributions</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oMath>
                </a14:m>
                <a:endParaRPr lang="en-IN" dirty="0"/>
              </a:p>
              <a:p>
                <a:r>
                  <a:rPr lang="en-IN" dirty="0"/>
                  <a:t>The above rules hold even for conditional probability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b="-241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7255" y="357543"/>
            <a:ext cx="1731899" cy="173189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400692" y="36190"/>
                <a:ext cx="9721091" cy="1335679"/>
              </a:xfrm>
              <a:prstGeom prst="wedgeRectCallout">
                <a:avLst>
                  <a:gd name="adj1" fmla="val 56682"/>
                  <a:gd name="adj2" fmla="val 501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We can derive an “</a:t>
                </a:r>
                <a:r>
                  <a:rPr lang="en-IN" sz="2400" b="1" dirty="0">
                    <a:solidFill>
                      <a:schemeClr val="tx1"/>
                    </a:solidFill>
                    <a:latin typeface="+mj-lt"/>
                  </a:rPr>
                  <a:t>intersection rule</a:t>
                </a:r>
                <a:r>
                  <a:rPr lang="en-IN" sz="2400" dirty="0">
                    <a:solidFill>
                      <a:schemeClr val="tx1"/>
                    </a:solidFill>
                    <a:latin typeface="+mj-lt"/>
                  </a:rPr>
                  <a:t>” using de-Morgan’s laws and these rules</a:t>
                </a:r>
              </a:p>
              <a:p>
                <a:pPr algn="ct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e>
                          </m:d>
                        </m:e>
                      </m:d>
                      <m:r>
                        <a:rPr lang="en-IN" sz="2400" b="0" i="1" smtClean="0">
                          <a:solidFill>
                            <a:schemeClr val="tx1"/>
                          </a:solidFill>
                          <a:latin typeface="Cambria Math" panose="02040503050406030204" pitchFamily="18" charset="0"/>
                          <a:ea typeface="Cambria Math" panose="02040503050406030204" pitchFamily="18" charset="0"/>
                        </a:rPr>
                        <m:t>=1−</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m:t>
                          </m:r>
                          <m:d>
                            <m:dPr>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1−</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𝐴</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oMath>
                  </m:oMathPara>
                </a14:m>
                <a:endParaRPr lang="en-US" sz="2400" i="1" dirty="0">
                  <a:solidFill>
                    <a:schemeClr val="tx1"/>
                  </a:solidFill>
                  <a:latin typeface="+mj-lt"/>
                </a:endParaRPr>
              </a:p>
              <a:p>
                <a:pPr algn="ctr"/>
                <a14:m>
                  <m:oMath xmlns:m="http://schemas.openxmlformats.org/officeDocument/2006/math">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𝐴</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−1</m:t>
                    </m:r>
                  </m:oMath>
                </a14:m>
                <a:r>
                  <a:rPr lang="en-US" sz="2400" i="1" dirty="0">
                    <a:solidFill>
                      <a:schemeClr val="tx1"/>
                    </a:solidFill>
                    <a:latin typeface="+mj-lt"/>
                  </a:rPr>
                  <a:t> (apply union and complement rules)</a:t>
                </a:r>
              </a:p>
            </p:txBody>
          </p:sp>
        </mc:Choice>
        <mc:Fallback xmlns="">
          <p:sp>
            <p:nvSpPr>
              <p:cNvPr id="6" name="Rectangular Callout 5"/>
              <p:cNvSpPr>
                <a:spLocks noRot="1" noChangeAspect="1" noMove="1" noResize="1" noEditPoints="1" noAdjustHandles="1" noChangeArrowheads="1" noChangeShapeType="1" noTextEdit="1"/>
              </p:cNvSpPr>
              <p:nvPr/>
            </p:nvSpPr>
            <p:spPr>
              <a:xfrm>
                <a:off x="400692" y="36190"/>
                <a:ext cx="9721091" cy="1335679"/>
              </a:xfrm>
              <a:prstGeom prst="wedgeRectCallout">
                <a:avLst>
                  <a:gd name="adj1" fmla="val 56682"/>
                  <a:gd name="adj2" fmla="val 50145"/>
                </a:avLst>
              </a:prstGeom>
              <a:blipFill>
                <a:blip r:embed="rId4"/>
                <a:stretch>
                  <a:fillRect b="-486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9325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of 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2024264" cy="5746376"/>
              </a:xfrm>
            </p:spPr>
            <p:txBody>
              <a:bodyPr>
                <a:normAutofit/>
              </a:bodyPr>
              <a:lstStyle/>
              <a:p>
                <a:r>
                  <a:rPr lang="en-IN" dirty="0"/>
                  <a:t>Let </a:t>
                </a:r>
                <a14:m>
                  <m:oMath xmlns:m="http://schemas.openxmlformats.org/officeDocument/2006/math">
                    <m:r>
                      <a:rPr lang="en-IN" b="0" i="1" smtClean="0">
                        <a:latin typeface="Cambria Math" panose="02040503050406030204" pitchFamily="18" charset="0"/>
                      </a:rPr>
                      <m:t>𝐶</m:t>
                    </m:r>
                  </m:oMath>
                </a14:m>
                <a:r>
                  <a:rPr lang="en-IN" dirty="0"/>
                  <a:t> denote an event</a:t>
                </a:r>
              </a:p>
              <a:p>
                <a:pPr lvl="2"/>
                <a:r>
                  <a:rPr lang="en-IN" dirty="0"/>
                  <a:t>For example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𝑍</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0</m:t>
                            </m:r>
                          </m:sub>
                        </m:sSub>
                      </m:e>
                    </m:d>
                  </m:oMath>
                </a14:m>
                <a:endParaRPr lang="en-IN" dirty="0"/>
              </a:p>
              <a:p>
                <a:pPr lvl="2"/>
                <a:r>
                  <a:rPr lang="en-IN" dirty="0"/>
                  <a:t>A user with gender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oMath>
                </a14:m>
                <a:r>
                  <a:rPr lang="en-IN" dirty="0"/>
                  <a:t>, age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0</m:t>
                        </m:r>
                      </m:sub>
                    </m:sSub>
                  </m:oMath>
                </a14:m>
                <a:r>
                  <a:rPr lang="en-IN" dirty="0"/>
                  <a:t> spent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0</m:t>
                        </m:r>
                      </m:sub>
                    </m:sSub>
                  </m:oMath>
                </a14:m>
                <a:r>
                  <a:rPr lang="en-IN" dirty="0"/>
                  <a:t> sec on website and was shown ad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0</m:t>
                        </m:r>
                      </m:sub>
                    </m:sSub>
                  </m:oMath>
                </a14:m>
                <a:endParaRPr lang="en-IN" dirty="0"/>
              </a:p>
              <a:p>
                <a:r>
                  <a:rPr lang="en-IN" dirty="0"/>
                  <a:t>Let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a:t> denote two events</a:t>
                </a:r>
              </a:p>
              <a:p>
                <a:pPr lvl="2"/>
                <a14:m>
                  <m:oMath xmlns:m="http://schemas.openxmlformats.org/officeDocument/2006/math">
                    <m:r>
                      <a:rPr lang="en-IN" i="1" dirty="0" smtClean="0">
                        <a:latin typeface="Cambria Math" panose="02040503050406030204" pitchFamily="18" charset="0"/>
                      </a:rPr>
                      <m:t>𝐴</m:t>
                    </m:r>
                    <m:r>
                      <a:rPr lang="en-IN" i="1" dirty="0" smtClean="0">
                        <a:latin typeface="Cambria Math" panose="02040503050406030204" pitchFamily="18" charset="0"/>
                      </a:rPr>
                      <m:t>, </m:t>
                    </m:r>
                    <m:r>
                      <a:rPr lang="en-IN" i="1" dirty="0" smtClean="0">
                        <a:latin typeface="Cambria Math" panose="02040503050406030204" pitchFamily="18" charset="0"/>
                      </a:rPr>
                      <m:t>𝐵</m:t>
                    </m:r>
                  </m:oMath>
                </a14:m>
                <a:r>
                  <a:rPr lang="en-IN" dirty="0"/>
                  <a:t> may be related/unrelated to </a:t>
                </a:r>
                <a14:m>
                  <m:oMath xmlns:m="http://schemas.openxmlformats.org/officeDocument/2006/math">
                    <m:r>
                      <a:rPr lang="en-IN" b="0" i="1" smtClean="0">
                        <a:latin typeface="Cambria Math" panose="02040503050406030204" pitchFamily="18" charset="0"/>
                      </a:rPr>
                      <m:t>𝐶</m:t>
                    </m:r>
                  </m:oMath>
                </a14:m>
                <a:r>
                  <a:rPr lang="en-IN" dirty="0"/>
                  <a:t> – does not matter – the rules </a:t>
                </a:r>
                <a:r>
                  <a:rPr lang="en-IN" b="1" dirty="0"/>
                  <a:t>always</a:t>
                </a:r>
                <a:r>
                  <a:rPr lang="en-IN" dirty="0"/>
                  <a:t> hold</a:t>
                </a:r>
              </a:p>
              <a:p>
                <a:r>
                  <a:rPr lang="en-IN" b="1" dirty="0"/>
                  <a:t>Conditional Complement 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𝐶</m:t>
                        </m:r>
                      </m:e>
                    </m:d>
                  </m:oMath>
                </a14:m>
                <a:endParaRPr lang="en-IN" dirty="0"/>
              </a:p>
              <a:p>
                <a:r>
                  <a:rPr lang="en-IN" b="1" dirty="0"/>
                  <a:t>Conditional Union 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oMath>
                </a14:m>
                <a:endParaRPr lang="en-IN" dirty="0"/>
              </a:p>
              <a:p>
                <a:r>
                  <a:rPr lang="en-IN" b="1" dirty="0"/>
                  <a:t>Conditional Implication Rule</a:t>
                </a:r>
                <a:r>
                  <a:rPr lang="en-IN" dirty="0"/>
                  <a:t>: If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m:t>
                    </m:r>
                    <m:r>
                      <a:rPr lang="en-IN" b="0" i="1" smtClean="0">
                        <a:latin typeface="Cambria Math" panose="02040503050406030204" pitchFamily="18" charset="0"/>
                      </a:rPr>
                      <m:t>𝐴</m:t>
                    </m:r>
                  </m:oMath>
                </a14:m>
                <a:r>
                  <a:rPr lang="en-IN" dirty="0"/>
                  <a:t>, then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𝐶</m:t>
                        </m:r>
                      </m:e>
                    </m:d>
                    <m:r>
                      <a:rPr lang="en-IN" b="0" i="1" smtClean="0">
                        <a:latin typeface="Cambria Math" panose="02040503050406030204" pitchFamily="18" charset="0"/>
                        <a:ea typeface="Cambria Math" panose="02040503050406030204" pitchFamily="18" charset="0"/>
                      </a:rPr>
                      <m:t>=1</m:t>
                    </m:r>
                  </m:oMath>
                </a14:m>
                <a:r>
                  <a:rPr lang="en-IN" dirty="0"/>
                  <a:t>. On the other hand, if </a:t>
                </a:r>
                <a14:m>
                  <m:oMath xmlns:m="http://schemas.openxmlformats.org/officeDocument/2006/math">
                    <m:r>
                      <a:rPr lang="en-IN" i="1">
                        <a:latin typeface="Cambria Math" panose="02040503050406030204" pitchFamily="18" charset="0"/>
                      </a:rPr>
                      <m:t>𝐶</m:t>
                    </m:r>
                    <m:r>
                      <a:rPr lang="en-IN" i="1">
                        <a:latin typeface="Cambria Math" panose="02040503050406030204" pitchFamily="18" charset="0"/>
                      </a:rPr>
                      <m:t>⇒¬</m:t>
                    </m:r>
                    <m:r>
                      <a:rPr lang="en-IN" b="0" i="1" smtClean="0">
                        <a:latin typeface="Cambria Math" panose="02040503050406030204" pitchFamily="18" charset="0"/>
                      </a:rPr>
                      <m:t>𝐵</m:t>
                    </m:r>
                  </m:oMath>
                </a14:m>
                <a:r>
                  <a:rPr lang="en-IN" dirty="0"/>
                  <a:t>, then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m:t>
                    </m:r>
                  </m:oMath>
                </a14:m>
                <a:endParaRPr lang="en-IN" dirty="0"/>
              </a:p>
              <a:p>
                <a:pPr lvl="2"/>
                <a:r>
                  <a:rPr lang="en-IN" dirty="0"/>
                  <a:t>Example: </a:t>
                </a:r>
                <a14:m>
                  <m:oMath xmlns:m="http://schemas.openxmlformats.org/officeDocument/2006/math">
                    <m:r>
                      <a:rPr lang="en-IN" b="0" i="1" smtClean="0">
                        <a:latin typeface="Cambria Math" panose="02040503050406030204" pitchFamily="18" charset="0"/>
                      </a:rPr>
                      <m:t>𝐶</m:t>
                    </m:r>
                  </m:oMath>
                </a14:m>
                <a:r>
                  <a:rPr lang="en-IN" dirty="0"/>
                  <a:t> defined as above and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e>
                    </m:d>
                  </m:oMath>
                </a14:m>
                <a:r>
                  <a:rPr lang="en-IN" dirty="0"/>
                  <a:t> and </a:t>
                </a:r>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𝑍</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m:t>
                            </m:r>
                          </m:sup>
                        </m:sSup>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m:t>
                        </m:r>
                      </m:sup>
                    </m:s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0</m:t>
                        </m:r>
                      </m:sub>
                    </m:sSub>
                  </m:oMath>
                </a14:m>
                <a:endParaRPr lang="en-IN" dirty="0"/>
              </a:p>
              <a:p>
                <a:pPr lvl="2"/>
                <a:r>
                  <a:rPr lang="en-IN" dirty="0"/>
                  <a:t>In the above cases, we will indeed have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𝐴</m:t>
                        </m:r>
                        <m:r>
                          <a:rPr lang="en-IN">
                            <a:latin typeface="Cambria Math" panose="02040503050406030204" pitchFamily="18" charset="0"/>
                            <a:ea typeface="Cambria Math" panose="02040503050406030204" pitchFamily="18" charset="0"/>
                          </a:rPr>
                          <m:t> | </m:t>
                        </m:r>
                        <m:r>
                          <a:rPr lang="en-IN">
                            <a:latin typeface="Cambria Math" panose="02040503050406030204" pitchFamily="18" charset="0"/>
                            <a:ea typeface="Cambria Math" panose="02040503050406030204" pitchFamily="18" charset="0"/>
                          </a:rPr>
                          <m:t>𝐶</m:t>
                        </m:r>
                      </m:e>
                    </m:d>
                    <m:r>
                      <a:rPr lang="en-IN">
                        <a:latin typeface="Cambria Math" panose="02040503050406030204" pitchFamily="18" charset="0"/>
                        <a:ea typeface="Cambria Math" panose="02040503050406030204" pitchFamily="18" charset="0"/>
                      </a:rPr>
                      <m:t>=1</m:t>
                    </m:r>
                  </m:oMath>
                </a14:m>
                <a:r>
                  <a:rPr lang="en-IN" dirty="0"/>
                  <a:t> and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𝐵</m:t>
                        </m:r>
                        <m:r>
                          <a:rPr lang="en-IN">
                            <a:latin typeface="Cambria Math" panose="02040503050406030204" pitchFamily="18" charset="0"/>
                            <a:ea typeface="Cambria Math" panose="02040503050406030204" pitchFamily="18" charset="0"/>
                          </a:rPr>
                          <m:t> | </m:t>
                        </m:r>
                        <m:r>
                          <a:rPr lang="en-IN">
                            <a:latin typeface="Cambria Math" panose="02040503050406030204" pitchFamily="18" charset="0"/>
                            <a:ea typeface="Cambria Math" panose="02040503050406030204" pitchFamily="18" charset="0"/>
                          </a:rPr>
                          <m:t>𝐶</m:t>
                        </m:r>
                      </m:e>
                    </m:d>
                    <m:r>
                      <a:rPr lang="en-IN">
                        <a:latin typeface="Cambria Math" panose="02040503050406030204" pitchFamily="18" charset="0"/>
                        <a:ea typeface="Cambria Math" panose="02040503050406030204" pitchFamily="18" charset="0"/>
                      </a:rPr>
                      <m:t>=0</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2024264" cy="5746376"/>
              </a:xfrm>
              <a:blipFill>
                <a:blip r:embed="rId2"/>
                <a:stretch>
                  <a:fillRect l="-558" t="-2545" r="-86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34</a:t>
            </a:fld>
            <a:endParaRPr lang="en-US"/>
          </a:p>
        </p:txBody>
      </p:sp>
      <p:sp>
        <p:nvSpPr>
          <p:cNvPr id="6" name="Rectangular Callout 5"/>
          <p:cNvSpPr/>
          <p:nvPr/>
        </p:nvSpPr>
        <p:spPr>
          <a:xfrm>
            <a:off x="5555210" y="5244851"/>
            <a:ext cx="3710709" cy="1075433"/>
          </a:xfrm>
          <a:prstGeom prst="wedgeRectCallout">
            <a:avLst>
              <a:gd name="adj1" fmla="val -75390"/>
              <a:gd name="adj2" fmla="val -5494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mj-lt"/>
              </a:rPr>
              <a:t>Caution</a:t>
            </a:r>
            <a:r>
              <a:rPr lang="en-IN" sz="2400" dirty="0">
                <a:solidFill>
                  <a:schemeClr val="tx1"/>
                </a:solidFill>
                <a:latin typeface="+mj-lt"/>
              </a:rPr>
              <a:t>: not a standard rule you would find in textbooks</a:t>
            </a:r>
            <a:endParaRPr lang="en-US" sz="2400" i="1" dirty="0">
              <a:solidFill>
                <a:schemeClr val="tx1"/>
              </a:solidFill>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123010" y="736847"/>
            <a:ext cx="1730672" cy="1730672"/>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431515" y="195972"/>
                <a:ext cx="9780997" cy="2403390"/>
              </a:xfrm>
              <a:prstGeom prst="wedgeRectCallout">
                <a:avLst>
                  <a:gd name="adj1" fmla="val 57712"/>
                  <a:gd name="adj2" fmla="val 1929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In fact, Bayes Theorem applies to events just as well i.e. if </a:t>
                </a:r>
                <a14:m>
                  <m:oMath xmlns:m="http://schemas.openxmlformats.org/officeDocument/2006/math">
                    <m:r>
                      <a:rPr lang="en-IN" sz="2400" b="0" i="1" smtClean="0">
                        <a:solidFill>
                          <a:schemeClr val="tx1"/>
                        </a:solidFill>
                        <a:latin typeface="Cambria Math" panose="02040503050406030204" pitchFamily="18" charset="0"/>
                      </a:rPr>
                      <m:t>𝐴</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𝐵</m:t>
                    </m:r>
                  </m:oMath>
                </a14:m>
                <a:r>
                  <a:rPr lang="en-US" sz="2400" dirty="0">
                    <a:solidFill>
                      <a:schemeClr val="tx1"/>
                    </a:solidFill>
                    <a:latin typeface="+mj-lt"/>
                  </a:rPr>
                  <a:t> are events, then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𝐴</m:t>
                        </m:r>
                        <m:r>
                          <a:rPr lang="en-IN" sz="2400" b="0" i="1" smtClean="0">
                            <a:solidFill>
                              <a:schemeClr val="tx1"/>
                            </a:solidFill>
                            <a:latin typeface="Cambria Math" panose="02040503050406030204" pitchFamily="18" charset="0"/>
                            <a:ea typeface="Cambria Math" panose="02040503050406030204" pitchFamily="18" charset="0"/>
                          </a:rPr>
                          <m:t> | </m:t>
                        </m:r>
                        <m:r>
                          <a:rPr lang="en-IN" sz="2400" b="0" i="1" smtClean="0">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latin typeface="+mj-lt"/>
                  </a:rPr>
                  <a:t> </a:t>
                </a:r>
                <a14:m>
                  <m:oMath xmlns:m="http://schemas.openxmlformats.org/officeDocument/2006/math">
                    <m:f>
                      <m:fPr>
                        <m:ctrlPr>
                          <a:rPr lang="en-IN" sz="3200" b="0" i="1" dirty="0" smtClean="0">
                            <a:solidFill>
                              <a:schemeClr val="tx1"/>
                            </a:solidFill>
                            <a:latin typeface="Cambria Math" panose="02040503050406030204" pitchFamily="18" charset="0"/>
                          </a:rPr>
                        </m:ctrlPr>
                      </m:fPr>
                      <m:num>
                        <m:r>
                          <a:rPr lang="en-US" sz="3200" i="1">
                            <a:solidFill>
                              <a:schemeClr val="tx1"/>
                            </a:solidFill>
                            <a:latin typeface="Cambria Math" panose="02040503050406030204" pitchFamily="18" charset="0"/>
                            <a:ea typeface="Cambria Math" panose="02040503050406030204" pitchFamily="18" charset="0"/>
                          </a:rPr>
                          <m:t>ℙ</m:t>
                        </m:r>
                        <m:d>
                          <m:dPr>
                            <m:begChr m:val="["/>
                            <m:endChr m:val="]"/>
                            <m:ctrlPr>
                              <a:rPr lang="en-IN" sz="3200" i="1">
                                <a:solidFill>
                                  <a:schemeClr val="tx1"/>
                                </a:solidFill>
                                <a:latin typeface="Cambria Math" panose="02040503050406030204" pitchFamily="18" charset="0"/>
                                <a:ea typeface="Cambria Math" panose="02040503050406030204" pitchFamily="18" charset="0"/>
                              </a:rPr>
                            </m:ctrlPr>
                          </m:dPr>
                          <m:e>
                            <m:r>
                              <a:rPr lang="en-IN" sz="3200" b="0" i="1" smtClean="0">
                                <a:solidFill>
                                  <a:schemeClr val="tx1"/>
                                </a:solidFill>
                                <a:latin typeface="Cambria Math" panose="02040503050406030204" pitchFamily="18" charset="0"/>
                                <a:ea typeface="Cambria Math" panose="02040503050406030204" pitchFamily="18" charset="0"/>
                              </a:rPr>
                              <m:t>𝐵</m:t>
                            </m:r>
                            <m:r>
                              <a:rPr lang="en-IN" sz="3200" i="1">
                                <a:solidFill>
                                  <a:schemeClr val="tx1"/>
                                </a:solidFill>
                                <a:latin typeface="Cambria Math" panose="02040503050406030204" pitchFamily="18" charset="0"/>
                                <a:ea typeface="Cambria Math" panose="02040503050406030204" pitchFamily="18" charset="0"/>
                              </a:rPr>
                              <m:t> | </m:t>
                            </m:r>
                            <m:r>
                              <a:rPr lang="en-IN" sz="3200" b="0" i="1" smtClean="0">
                                <a:solidFill>
                                  <a:schemeClr val="tx1"/>
                                </a:solidFill>
                                <a:latin typeface="Cambria Math" panose="02040503050406030204" pitchFamily="18" charset="0"/>
                                <a:ea typeface="Cambria Math" panose="02040503050406030204" pitchFamily="18" charset="0"/>
                              </a:rPr>
                              <m:t>𝐴</m:t>
                            </m:r>
                          </m:e>
                        </m:d>
                        <m:r>
                          <a:rPr lang="en-IN" sz="3200" b="0" i="1" smtClean="0">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r>
                              <a:rPr lang="en-IN" sz="3200" b="0" i="1" smtClean="0">
                                <a:solidFill>
                                  <a:schemeClr val="tx1"/>
                                </a:solidFill>
                                <a:latin typeface="Cambria Math" panose="02040503050406030204" pitchFamily="18" charset="0"/>
                                <a:ea typeface="Cambria Math" panose="02040503050406030204" pitchFamily="18" charset="0"/>
                              </a:rPr>
                              <m:t>𝐴</m:t>
                            </m:r>
                          </m:e>
                        </m:d>
                      </m:num>
                      <m:den>
                        <m:r>
                          <a:rPr lang="en-IN" sz="3200" b="0" i="1" dirty="0" smtClean="0">
                            <a:solidFill>
                              <a:schemeClr val="tx1"/>
                            </a:solidFill>
                            <a:latin typeface="Cambria Math" panose="02040503050406030204" pitchFamily="18" charset="0"/>
                            <a:ea typeface="Cambria Math" panose="02040503050406030204" pitchFamily="18" charset="0"/>
                          </a:rPr>
                          <m:t>ℙ</m:t>
                        </m:r>
                        <m:d>
                          <m:dPr>
                            <m:begChr m:val="["/>
                            <m:endChr m:val="]"/>
                            <m:ctrlPr>
                              <a:rPr lang="en-IN" sz="3200" b="0" i="1" dirty="0" smtClean="0">
                                <a:solidFill>
                                  <a:schemeClr val="tx1"/>
                                </a:solidFill>
                                <a:latin typeface="Cambria Math" panose="02040503050406030204" pitchFamily="18" charset="0"/>
                                <a:ea typeface="Cambria Math" panose="02040503050406030204" pitchFamily="18" charset="0"/>
                              </a:rPr>
                            </m:ctrlPr>
                          </m:dPr>
                          <m:e>
                            <m:r>
                              <a:rPr lang="en-IN" sz="3200" b="0" i="1" dirty="0" smtClean="0">
                                <a:solidFill>
                                  <a:schemeClr val="tx1"/>
                                </a:solidFill>
                                <a:latin typeface="Cambria Math" panose="02040503050406030204" pitchFamily="18" charset="0"/>
                                <a:ea typeface="Cambria Math" panose="02040503050406030204" pitchFamily="18" charset="0"/>
                              </a:rPr>
                              <m:t>𝐵</m:t>
                            </m:r>
                          </m:e>
                        </m:d>
                      </m:den>
                    </m:f>
                  </m:oMath>
                </a14:m>
                <a:endParaRPr lang="en-US" sz="2400" dirty="0">
                  <a:solidFill>
                    <a:schemeClr val="tx1"/>
                  </a:solidFill>
                  <a:latin typeface="+mj-lt"/>
                </a:endParaRPr>
              </a:p>
              <a:p>
                <a:r>
                  <a:rPr lang="en-US" sz="2400" b="1" dirty="0">
                    <a:solidFill>
                      <a:schemeClr val="tx1"/>
                    </a:solidFill>
                    <a:latin typeface="+mj-lt"/>
                  </a:rPr>
                  <a:t>Proof</a:t>
                </a:r>
                <a:r>
                  <a:rPr lang="en-US" sz="2400" dirty="0">
                    <a:solidFill>
                      <a:schemeClr val="tx1"/>
                    </a:solidFill>
                    <a:latin typeface="+mj-lt"/>
                  </a:rPr>
                  <a:t>: create a random variable for each event e.g.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=1</m:t>
                    </m:r>
                  </m:oMath>
                </a14:m>
                <a:r>
                  <a:rPr lang="en-US" sz="2400" dirty="0">
                    <a:solidFill>
                      <a:schemeClr val="tx1"/>
                    </a:solidFill>
                    <a:latin typeface="+mj-lt"/>
                  </a:rPr>
                  <a:t> if event </a:t>
                </a:r>
                <a14:m>
                  <m:oMath xmlns:m="http://schemas.openxmlformats.org/officeDocument/2006/math">
                    <m:r>
                      <a:rPr lang="en-IN" sz="2400" b="0" i="1" smtClean="0">
                        <a:solidFill>
                          <a:schemeClr val="tx1"/>
                        </a:solidFill>
                        <a:latin typeface="Cambria Math" panose="02040503050406030204" pitchFamily="18" charset="0"/>
                      </a:rPr>
                      <m:t>𝐴</m:t>
                    </m:r>
                  </m:oMath>
                </a14:m>
                <a:r>
                  <a:rPr lang="en-US" sz="2400" dirty="0">
                    <a:solidFill>
                      <a:schemeClr val="tx1"/>
                    </a:solidFill>
                    <a:latin typeface="+mj-lt"/>
                  </a:rPr>
                  <a:t> happens and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=0</m:t>
                    </m:r>
                  </m:oMath>
                </a14:m>
                <a:r>
                  <a:rPr lang="en-US" sz="2400" dirty="0">
                    <a:solidFill>
                      <a:schemeClr val="tx1"/>
                    </a:solidFill>
                    <a:latin typeface="+mj-lt"/>
                  </a:rPr>
                  <a:t> if </a:t>
                </a:r>
                <a14:m>
                  <m:oMath xmlns:m="http://schemas.openxmlformats.org/officeDocument/2006/math">
                    <m:r>
                      <a:rPr lang="en-IN" sz="2400" b="0" i="1" smtClean="0">
                        <a:solidFill>
                          <a:schemeClr val="tx1"/>
                        </a:solidFill>
                        <a:latin typeface="Cambria Math" panose="02040503050406030204" pitchFamily="18" charset="0"/>
                      </a:rPr>
                      <m:t>𝐴</m:t>
                    </m:r>
                  </m:oMath>
                </a14:m>
                <a:r>
                  <a:rPr lang="en-US" sz="2400" dirty="0">
                    <a:solidFill>
                      <a:schemeClr val="tx1"/>
                    </a:solidFill>
                    <a:latin typeface="+mj-lt"/>
                  </a:rPr>
                  <a:t> does not happen. Similarly define a random variable </a:t>
                </a:r>
                <a14:m>
                  <m:oMath xmlns:m="http://schemas.openxmlformats.org/officeDocument/2006/math">
                    <m:r>
                      <a:rPr lang="en-IN" sz="2400" b="0" i="1" smtClean="0">
                        <a:solidFill>
                          <a:schemeClr val="tx1"/>
                        </a:solidFill>
                        <a:latin typeface="Cambria Math" panose="02040503050406030204" pitchFamily="18" charset="0"/>
                      </a:rPr>
                      <m:t>𝑁</m:t>
                    </m:r>
                  </m:oMath>
                </a14:m>
                <a:r>
                  <a:rPr lang="en-US" sz="2400" dirty="0">
                    <a:solidFill>
                      <a:schemeClr val="tx1"/>
                    </a:solidFill>
                    <a:latin typeface="+mj-lt"/>
                  </a:rPr>
                  <a:t> to tell us whether </a:t>
                </a:r>
                <a14:m>
                  <m:oMath xmlns:m="http://schemas.openxmlformats.org/officeDocument/2006/math">
                    <m:r>
                      <a:rPr lang="en-IN" sz="2400" b="0" i="1" smtClean="0">
                        <a:solidFill>
                          <a:schemeClr val="tx1"/>
                        </a:solidFill>
                        <a:latin typeface="Cambria Math" panose="02040503050406030204" pitchFamily="18" charset="0"/>
                      </a:rPr>
                      <m:t>𝐵</m:t>
                    </m:r>
                  </m:oMath>
                </a14:m>
                <a:r>
                  <a:rPr lang="en-US" sz="2400" dirty="0">
                    <a:solidFill>
                      <a:schemeClr val="tx1"/>
                    </a:solidFill>
                    <a:latin typeface="+mj-lt"/>
                  </a:rPr>
                  <a:t> happened or not. Now use the Bayes theorem on </a:t>
                </a:r>
                <a14:m>
                  <m:oMath xmlns:m="http://schemas.openxmlformats.org/officeDocument/2006/math">
                    <m:r>
                      <a:rPr lang="en-IN" sz="240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𝑁</m:t>
                    </m:r>
                  </m:oMath>
                </a14:m>
                <a:r>
                  <a:rPr lang="en-US" sz="2400" dirty="0">
                    <a:solidFill>
                      <a:schemeClr val="tx1"/>
                    </a:solidFill>
                    <a:latin typeface="+mj-lt"/>
                  </a:rPr>
                  <a:t> – done!</a:t>
                </a:r>
              </a:p>
            </p:txBody>
          </p:sp>
        </mc:Choice>
        <mc:Fallback xmlns="">
          <p:sp>
            <p:nvSpPr>
              <p:cNvPr id="8" name="Rectangular Callout 7"/>
              <p:cNvSpPr>
                <a:spLocks noRot="1" noChangeAspect="1" noMove="1" noResize="1" noEditPoints="1" noAdjustHandles="1" noChangeArrowheads="1" noChangeShapeType="1" noTextEdit="1"/>
              </p:cNvSpPr>
              <p:nvPr/>
            </p:nvSpPr>
            <p:spPr>
              <a:xfrm>
                <a:off x="431515" y="195972"/>
                <a:ext cx="9780997" cy="2403390"/>
              </a:xfrm>
              <a:prstGeom prst="wedgeRectCallout">
                <a:avLst>
                  <a:gd name="adj1" fmla="val 57712"/>
                  <a:gd name="adj2" fmla="val 19295"/>
                </a:avLst>
              </a:prstGeom>
              <a:blipFill>
                <a:blip r:embed="rId4"/>
                <a:stretch>
                  <a:fillRect l="-750" b="-3750"/>
                </a:stretch>
              </a:blipFill>
              <a:ln w="38100">
                <a:solidFill>
                  <a:schemeClr val="accent1"/>
                </a:solidFill>
              </a:ln>
            </p:spPr>
            <p:txBody>
              <a:bodyPr/>
              <a:lstStyle/>
              <a:p>
                <a:r>
                  <a:rPr lang="en-IN">
                    <a:noFill/>
                  </a:rPr>
                  <a:t> </a:t>
                </a:r>
              </a:p>
            </p:txBody>
          </p:sp>
        </mc:Fallback>
      </mc:AlternateContent>
      <p:grpSp>
        <p:nvGrpSpPr>
          <p:cNvPr id="9" name="Group 8"/>
          <p:cNvGrpSpPr/>
          <p:nvPr/>
        </p:nvGrpSpPr>
        <p:grpSpPr>
          <a:xfrm>
            <a:off x="10529335" y="2895549"/>
            <a:ext cx="1468606" cy="1238929"/>
            <a:chOff x="12383748" y="1219011"/>
            <a:chExt cx="1862104" cy="1570887"/>
          </a:xfrm>
        </p:grpSpPr>
        <p:sp>
          <p:nvSpPr>
            <p:cNvPr id="10" name="Freeform 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5" name="Rectangular Callout 14"/>
              <p:cNvSpPr/>
              <p:nvPr/>
            </p:nvSpPr>
            <p:spPr>
              <a:xfrm>
                <a:off x="431515" y="2764167"/>
                <a:ext cx="9665464" cy="1999477"/>
              </a:xfrm>
              <a:prstGeom prst="wedgeRectCallout">
                <a:avLst>
                  <a:gd name="adj1" fmla="val 59933"/>
                  <a:gd name="adj2" fmla="val 1315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The random variables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𝑁</m:t>
                    </m:r>
                  </m:oMath>
                </a14:m>
                <a:r>
                  <a:rPr lang="en-IN" sz="2400" dirty="0">
                    <a:solidFill>
                      <a:schemeClr val="tx1"/>
                    </a:solidFill>
                    <a:latin typeface="+mj-lt"/>
                  </a:rPr>
                  <a:t> we defined above to tell us whether some event happened or not are called </a:t>
                </a:r>
                <a:r>
                  <a:rPr lang="en-IN" sz="2400" i="1" dirty="0">
                    <a:solidFill>
                      <a:schemeClr val="tx1"/>
                    </a:solidFill>
                    <a:latin typeface="+mj-lt"/>
                  </a:rPr>
                  <a:t>indicator random variables </a:t>
                </a:r>
                <a:r>
                  <a:rPr lang="en-IN" sz="2400" dirty="0">
                    <a:solidFill>
                      <a:schemeClr val="tx1"/>
                    </a:solidFill>
                    <a:latin typeface="+mj-lt"/>
                  </a:rPr>
                  <a:t>since they </a:t>
                </a:r>
                <a:r>
                  <a:rPr lang="en-IN" sz="2400" i="1" dirty="0">
                    <a:solidFill>
                      <a:schemeClr val="tx1"/>
                    </a:solidFill>
                    <a:latin typeface="+mj-lt"/>
                  </a:rPr>
                  <a:t>indicate</a:t>
                </a:r>
                <a:r>
                  <a:rPr lang="en-IN" sz="2400" dirty="0">
                    <a:solidFill>
                      <a:schemeClr val="tx1"/>
                    </a:solidFill>
                    <a:latin typeface="+mj-lt"/>
                  </a:rPr>
                  <a:t> whether an event took place (in which case the </a:t>
                </a:r>
                <a:r>
                  <a:rPr lang="en-IN" sz="2400" dirty="0" err="1">
                    <a:solidFill>
                      <a:schemeClr val="tx1"/>
                    </a:solidFill>
                    <a:latin typeface="+mj-lt"/>
                  </a:rPr>
                  <a:t>r.v</a:t>
                </a:r>
                <a:r>
                  <a:rPr lang="en-IN" sz="2400" dirty="0">
                    <a:solidFill>
                      <a:schemeClr val="tx1"/>
                    </a:solidFill>
                    <a:latin typeface="+mj-lt"/>
                  </a:rPr>
                  <a:t>. takes value 1) or not (in which case the </a:t>
                </a:r>
                <a:r>
                  <a:rPr lang="en-IN" sz="2400" dirty="0" err="1">
                    <a:solidFill>
                      <a:schemeClr val="tx1"/>
                    </a:solidFill>
                    <a:latin typeface="+mj-lt"/>
                  </a:rPr>
                  <a:t>r.v</a:t>
                </a:r>
                <a:r>
                  <a:rPr lang="en-IN" sz="2400" dirty="0">
                    <a:solidFill>
                      <a:schemeClr val="tx1"/>
                    </a:solidFill>
                    <a:latin typeface="+mj-lt"/>
                  </a:rPr>
                  <a:t>. takes value 0). </a:t>
                </a:r>
                <a:r>
                  <a:rPr lang="en-IN" sz="2400" b="1" dirty="0">
                    <a:solidFill>
                      <a:schemeClr val="tx1"/>
                    </a:solidFill>
                    <a:latin typeface="+mj-lt"/>
                  </a:rPr>
                  <a:t>Notation</a:t>
                </a:r>
                <a:r>
                  <a:rPr lang="en-IN" sz="2400" dirty="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𝐴</m:t>
                        </m:r>
                      </m:e>
                    </m:d>
                    <m:r>
                      <a:rPr lang="en-IN" sz="2400" b="0" i="1" smtClean="0">
                        <a:solidFill>
                          <a:schemeClr val="tx1"/>
                        </a:solidFill>
                        <a:latin typeface="Cambria Math" panose="02040503050406030204" pitchFamily="18" charset="0"/>
                        <a:ea typeface="Cambria Math" panose="02040503050406030204" pitchFamily="18" charset="0"/>
                      </a:rPr>
                      <m:t>, </m:t>
                    </m:r>
                    <m:r>
                      <a:rPr lang="en-IN" sz="2400" b="0" i="1" smtClean="0">
                        <a:solidFill>
                          <a:schemeClr val="tx1"/>
                        </a:solidFill>
                        <a:latin typeface="Cambria Math" panose="02040503050406030204" pitchFamily="18" charset="0"/>
                        <a:ea typeface="Cambria Math" panose="02040503050406030204" pitchFamily="18" charset="0"/>
                      </a:rPr>
                      <m:t>𝑁</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𝐵</m:t>
                        </m:r>
                      </m:e>
                    </m:d>
                  </m:oMath>
                </a14:m>
                <a:r>
                  <a:rPr lang="en-US" sz="2400" dirty="0">
                    <a:solidFill>
                      <a:schemeClr val="tx1"/>
                    </a:solidFill>
                    <a:latin typeface="+mj-lt"/>
                  </a:rPr>
                  <a:t>.</a:t>
                </a:r>
              </a:p>
              <a:p>
                <a:pPr algn="ctr"/>
                <a:r>
                  <a:rPr lang="en-US" sz="2400" dirty="0">
                    <a:solidFill>
                      <a:schemeClr val="tx1"/>
                    </a:solidFill>
                    <a:latin typeface="+mj-lt"/>
                  </a:rPr>
                  <a:t>In general,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m:rPr>
                            <m:sty m:val="p"/>
                          </m:rPr>
                          <a:rPr lang="en-IN" sz="2400" b="0" i="0" smtClean="0">
                            <a:solidFill>
                              <a:schemeClr val="tx1"/>
                            </a:solidFill>
                            <a:latin typeface="Cambria Math" panose="02040503050406030204" pitchFamily="18" charset="0"/>
                            <a:ea typeface="Cambria Math" panose="02040503050406030204" pitchFamily="18" charset="0"/>
                          </a:rPr>
                          <m:t>blah</m:t>
                        </m:r>
                      </m:e>
                    </m:d>
                    <m:r>
                      <a:rPr lang="en-IN" sz="2400" b="0" i="1" smtClean="0">
                        <a:solidFill>
                          <a:schemeClr val="tx1"/>
                        </a:solidFill>
                        <a:latin typeface="Cambria Math" panose="02040503050406030204" pitchFamily="18" charset="0"/>
                        <a:ea typeface="Cambria Math" panose="02040503050406030204" pitchFamily="18" charset="0"/>
                      </a:rPr>
                      <m:t>=1</m:t>
                    </m:r>
                  </m:oMath>
                </a14:m>
                <a:r>
                  <a:rPr lang="en-US" sz="2400" dirty="0">
                    <a:solidFill>
                      <a:schemeClr val="tx1"/>
                    </a:solidFill>
                    <a:latin typeface="+mj-lt"/>
                  </a:rPr>
                  <a:t> if blah is true else </a:t>
                </a:r>
                <a14:m>
                  <m:oMath xmlns:m="http://schemas.openxmlformats.org/officeDocument/2006/math">
                    <m:r>
                      <a:rPr lang="en-IN" sz="2400" b="0" i="1" smtClean="0">
                        <a:solidFill>
                          <a:schemeClr val="tx1"/>
                        </a:solidFill>
                        <a:latin typeface="Cambria Math" panose="02040503050406030204" pitchFamily="18" charset="0"/>
                      </a:rPr>
                      <m:t>0</m:t>
                    </m:r>
                  </m:oMath>
                </a14:m>
                <a:endParaRPr lang="en-US"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431515" y="2764167"/>
                <a:ext cx="9665464" cy="1999477"/>
              </a:xfrm>
              <a:prstGeom prst="wedgeRectCallout">
                <a:avLst>
                  <a:gd name="adj1" fmla="val 59933"/>
                  <a:gd name="adj2" fmla="val 13155"/>
                </a:avLst>
              </a:prstGeom>
              <a:blipFill>
                <a:blip r:embed="rId5"/>
                <a:stretch>
                  <a:fillRect b="-419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77949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righ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childTnLst>
                                </p:cTn>
                              </p:par>
                            </p:childTnLst>
                          </p:cTn>
                        </p:par>
                        <p:par>
                          <p:cTn id="52" fill="hold">
                            <p:stCondLst>
                              <p:cond delay="0"/>
                            </p:stCondLst>
                            <p:childTnLst>
                              <p:par>
                                <p:cTn id="53" presetID="22" presetClass="entr" presetSubtype="2"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right)">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childTnLst>
                                </p:cTn>
                              </p:par>
                            </p:childTnLst>
                          </p:cTn>
                        </p:par>
                        <p:par>
                          <p:cTn id="60" fill="hold">
                            <p:stCondLst>
                              <p:cond delay="0"/>
                            </p:stCondLst>
                            <p:childTnLst>
                              <p:par>
                                <p:cTn id="61" presetID="22" presetClass="entr" presetSubtype="2"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P spid="15" grpId="0" uiExpan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Independence of Random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a:t>Two </a:t>
                </a:r>
                <a:r>
                  <a:rPr lang="en-IN" dirty="0" err="1"/>
                  <a:t>r.v.s</a:t>
                </a:r>
                <a:r>
                  <a:rPr lang="en-IN" dirty="0"/>
                  <a: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are said to be independent if,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a:t> and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IN" dirty="0"/>
                  <a:t>, we have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a:p>
              <a:p>
                <a:r>
                  <a:rPr lang="en-IN" dirty="0"/>
                  <a:t>We can show that if two </a:t>
                </a:r>
                <a:r>
                  <a:rPr lang="en-IN" dirty="0" err="1"/>
                  <a:t>r.v.s</a:t>
                </a:r>
                <a:r>
                  <a:rPr lang="en-IN" dirty="0"/>
                  <a:t> are independent, then this means that the value one </a:t>
                </a:r>
                <a:r>
                  <a:rPr lang="en-IN" dirty="0" err="1"/>
                  <a:t>r.v</a:t>
                </a:r>
                <a:r>
                  <a:rPr lang="en-IN" dirty="0"/>
                  <a:t>. takes does not influence the other </a:t>
                </a:r>
                <a:r>
                  <a:rPr lang="en-IN" dirty="0" err="1"/>
                  <a:t>r.v</a:t>
                </a:r>
                <a:r>
                  <a:rPr lang="en-IN" dirty="0"/>
                  <a:t>. to take some value more preferentially than others in any way</a:t>
                </a:r>
              </a:p>
              <a:p>
                <a:r>
                  <a:rPr lang="en-IN" b="1" dirty="0"/>
                  <a:t>Proof</a:t>
                </a:r>
                <a:r>
                  <a:rPr lang="en-IN" dirty="0"/>
                  <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 | </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num>
                      <m:den>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den>
                    </m:f>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num>
                      <m:den>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den>
                    </m:f>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oMath>
                </a14:m>
                <a:endParaRPr lang="en-IN" dirty="0"/>
              </a:p>
              <a:p>
                <a:r>
                  <a:rPr lang="en-IN" dirty="0"/>
                  <a:t>Similarly, we also get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a:p>
              <a:p>
                <a:r>
                  <a:rPr lang="en-IN" dirty="0"/>
                  <a:t>Independence of </a:t>
                </a:r>
                <a:r>
                  <a:rPr lang="en-IN" dirty="0" err="1"/>
                  <a:t>r.v.s</a:t>
                </a:r>
                <a:r>
                  <a:rPr lang="en-IN" dirty="0"/>
                  <a:t> makes life extremely simple in ML algorithms but is very precious – not always available</a:t>
                </a:r>
              </a:p>
              <a:p>
                <a:r>
                  <a:rPr lang="en-IN" b="1" dirty="0"/>
                  <a:t>Notation</a:t>
                </a:r>
                <a:r>
                  <a:rPr lang="en-IN" dirty="0"/>
                  <a:t>: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are independent, then we often write </a:t>
                </a:r>
                <a14:m>
                  <m:oMath xmlns:m="http://schemas.openxmlformats.org/officeDocument/2006/math">
                    <m:r>
                      <a:rPr lang="en-IN" b="0" i="1" smtClean="0">
                        <a:latin typeface="Cambria Math" panose="02040503050406030204" pitchFamily="18" charset="0"/>
                      </a:rPr>
                      <m:t>𝑋</m:t>
                    </m:r>
                    <m:r>
                      <m:rPr>
                        <m:nor/>
                      </m:rPr>
                      <a:rPr lang="en-IN"/>
                      <m:t>⫫</m:t>
                    </m:r>
                    <m:r>
                      <a:rPr lang="en-IN" b="0" i="1" smtClean="0">
                        <a:latin typeface="Cambria Math" panose="02040503050406030204" pitchFamily="18" charset="0"/>
                      </a:rPr>
                      <m:t>𝑌</m:t>
                    </m:r>
                  </m:oMath>
                </a14:m>
                <a:endParaRPr lang="en-IN" dirty="0"/>
              </a:p>
              <a:p>
                <a:pPr lvl="2"/>
                <a:endParaRPr lang="en-IN" dirty="0"/>
              </a:p>
              <a:p>
                <a:pPr lvl="2"/>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31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0681" y="290187"/>
            <a:ext cx="1731319" cy="173131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4119937" y="238421"/>
                <a:ext cx="6113790" cy="1294272"/>
              </a:xfrm>
              <a:prstGeom prst="wedgeRectCallout">
                <a:avLst>
                  <a:gd name="adj1" fmla="val 60227"/>
                  <a:gd name="adj2" fmla="val 4078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IN" sz="2400" i="1">
                        <a:solidFill>
                          <a:schemeClr val="tx1"/>
                        </a:solidFill>
                        <a:latin typeface="Cambria Math" panose="02040503050406030204" pitchFamily="18" charset="0"/>
                      </a:rPr>
                      <m:t>𝑋</m:t>
                    </m:r>
                    <m:r>
                      <m:rPr>
                        <m:nor/>
                      </m:rPr>
                      <a:rPr lang="en-IN" sz="2400">
                        <a:solidFill>
                          <a:schemeClr val="tx1"/>
                        </a:solidFill>
                        <a:latin typeface="Cambria Math" panose="02040503050406030204" pitchFamily="18" charset="0"/>
                      </a:rPr>
                      <m:t> </m:t>
                    </m:r>
                    <m:r>
                      <m:rPr>
                        <m:nor/>
                      </m:rPr>
                      <a:rPr lang="en-IN" sz="2400">
                        <a:solidFill>
                          <a:schemeClr val="tx1"/>
                        </a:solidFill>
                      </a:rPr>
                      <m:t>⫫</m:t>
                    </m:r>
                    <m:r>
                      <a:rPr lang="en-IN" sz="2400" i="1">
                        <a:solidFill>
                          <a:schemeClr val="tx1"/>
                        </a:solidFill>
                        <a:latin typeface="Cambria Math" panose="02040503050406030204" pitchFamily="18" charset="0"/>
                      </a:rPr>
                      <m:t> </m:t>
                    </m:r>
                    <m:r>
                      <a:rPr lang="en-IN" sz="2400" i="1">
                        <a:solidFill>
                          <a:schemeClr val="tx1"/>
                        </a:solidFill>
                        <a:latin typeface="Cambria Math" panose="02040503050406030204" pitchFamily="18" charset="0"/>
                      </a:rPr>
                      <m:t>𝑌</m:t>
                    </m:r>
                  </m:oMath>
                </a14:m>
                <a:r>
                  <a:rPr lang="en-US" sz="2400" dirty="0">
                    <a:solidFill>
                      <a:schemeClr val="tx1"/>
                    </a:solidFill>
                    <a:latin typeface="+mj-lt"/>
                  </a:rPr>
                  <a:t> means that </a:t>
                </a:r>
                <a14:m>
                  <m:oMath xmlns:m="http://schemas.openxmlformats.org/officeDocument/2006/math">
                    <m:r>
                      <a:rPr lang="en-IN" sz="2400" b="0" i="1" smtClean="0">
                        <a:solidFill>
                          <a:schemeClr val="tx1"/>
                        </a:solidFill>
                        <a:latin typeface="Cambria Math" panose="02040503050406030204" pitchFamily="18" charset="0"/>
                      </a:rPr>
                      <m:t>𝑋</m:t>
                    </m:r>
                  </m:oMath>
                </a14:m>
                <a:r>
                  <a:rPr lang="en-US" sz="2400" dirty="0">
                    <a:solidFill>
                      <a:schemeClr val="tx1"/>
                    </a:solidFill>
                    <a:latin typeface="+mj-lt"/>
                  </a:rPr>
                  <a:t> and </a:t>
                </a:r>
                <a14:m>
                  <m:oMath xmlns:m="http://schemas.openxmlformats.org/officeDocument/2006/math">
                    <m:r>
                      <a:rPr lang="en-IN" sz="2400" b="0" i="1" smtClean="0">
                        <a:solidFill>
                          <a:schemeClr val="tx1"/>
                        </a:solidFill>
                        <a:latin typeface="Cambria Math" panose="02040503050406030204" pitchFamily="18" charset="0"/>
                      </a:rPr>
                      <m:t>𝑌</m:t>
                    </m:r>
                  </m:oMath>
                </a14:m>
                <a:r>
                  <a:rPr lang="en-US" sz="2400" dirty="0">
                    <a:solidFill>
                      <a:schemeClr val="tx1"/>
                    </a:solidFill>
                    <a:latin typeface="+mj-lt"/>
                  </a:rPr>
                  <a:t> will both take values according to their own (marginal) PMFs, happily unmindful of the values the other </a:t>
                </a:r>
                <a:r>
                  <a:rPr lang="en-US" sz="2400" dirty="0" err="1">
                    <a:solidFill>
                      <a:schemeClr val="tx1"/>
                    </a:solidFill>
                    <a:latin typeface="+mj-lt"/>
                  </a:rPr>
                  <a:t>r.v</a:t>
                </a:r>
                <a:r>
                  <a:rPr lang="en-US" sz="2400" dirty="0">
                    <a:solidFill>
                      <a:schemeClr val="tx1"/>
                    </a:solidFill>
                    <a:latin typeface="+mj-lt"/>
                  </a:rPr>
                  <a:t>. is taking!</a:t>
                </a:r>
              </a:p>
            </p:txBody>
          </p:sp>
        </mc:Choice>
        <mc:Fallback xmlns="">
          <p:sp>
            <p:nvSpPr>
              <p:cNvPr id="6" name="Rectangular Callout 5"/>
              <p:cNvSpPr>
                <a:spLocks noRot="1" noChangeAspect="1" noMove="1" noResize="1" noEditPoints="1" noAdjustHandles="1" noChangeArrowheads="1" noChangeShapeType="1" noTextEdit="1"/>
              </p:cNvSpPr>
              <p:nvPr/>
            </p:nvSpPr>
            <p:spPr>
              <a:xfrm>
                <a:off x="4119937" y="238421"/>
                <a:ext cx="6113790" cy="1294272"/>
              </a:xfrm>
              <a:prstGeom prst="wedgeRectCallout">
                <a:avLst>
                  <a:gd name="adj1" fmla="val 60227"/>
                  <a:gd name="adj2" fmla="val 40787"/>
                </a:avLst>
              </a:prstGeom>
              <a:blipFill>
                <a:blip r:embed="rId4"/>
                <a:stretch>
                  <a:fillRect l="-450" b="-5505"/>
                </a:stretch>
              </a:blipFill>
              <a:ln w="38100">
                <a:solidFill>
                  <a:schemeClr val="accent1"/>
                </a:solidFill>
              </a:ln>
            </p:spPr>
            <p:txBody>
              <a:bodyPr/>
              <a:lstStyle/>
              <a:p>
                <a:r>
                  <a:rPr lang="en-IN">
                    <a:noFill/>
                  </a:rPr>
                  <a:t> </a:t>
                </a:r>
              </a:p>
            </p:txBody>
          </p:sp>
        </mc:Fallback>
      </mc:AlternateContent>
      <p:grpSp>
        <p:nvGrpSpPr>
          <p:cNvPr id="44" name="Group 43"/>
          <p:cNvGrpSpPr/>
          <p:nvPr/>
        </p:nvGrpSpPr>
        <p:grpSpPr>
          <a:xfrm>
            <a:off x="457200" y="2187057"/>
            <a:ext cx="11518900" cy="4289943"/>
            <a:chOff x="457200" y="2187057"/>
            <a:chExt cx="11518900" cy="4289943"/>
          </a:xfrm>
        </p:grpSpPr>
        <p:grpSp>
          <p:nvGrpSpPr>
            <p:cNvPr id="40" name="Group 39"/>
            <p:cNvGrpSpPr/>
            <p:nvPr/>
          </p:nvGrpSpPr>
          <p:grpSpPr>
            <a:xfrm>
              <a:off x="457200" y="2187057"/>
              <a:ext cx="11518900" cy="4289943"/>
              <a:chOff x="457200" y="2187057"/>
              <a:chExt cx="11518900" cy="4289943"/>
            </a:xfrm>
          </p:grpSpPr>
          <mc:AlternateContent xmlns:mc="http://schemas.openxmlformats.org/markup-compatibility/2006" xmlns:a14="http://schemas.microsoft.com/office/drawing/2010/main">
            <mc:Choice Requires="a14">
              <p:sp>
                <p:nvSpPr>
                  <p:cNvPr id="38" name="Rectangle 37"/>
                  <p:cNvSpPr/>
                  <p:nvPr/>
                </p:nvSpPr>
                <p:spPr>
                  <a:xfrm>
                    <a:off x="457200" y="2187057"/>
                    <a:ext cx="11518900" cy="428994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3200" dirty="0">
                        <a:solidFill>
                          <a:schemeClr val="tx1"/>
                        </a:solidFill>
                        <a:latin typeface="+mj-lt"/>
                      </a:rPr>
                      <a:t>We have </a:t>
                    </a:r>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7</m:t>
                                </m:r>
                              </m:num>
                              <m:den>
                                <m:r>
                                  <a:rPr lang="en-IN" sz="3200" b="0" i="1" smtClean="0">
                                    <a:solidFill>
                                      <a:schemeClr val="tx1"/>
                                    </a:solidFill>
                                    <a:latin typeface="Cambria Math" panose="02040503050406030204" pitchFamily="18" charset="0"/>
                                    <a:ea typeface="Cambria Math" panose="02040503050406030204" pitchFamily="18" charset="0"/>
                                  </a:rPr>
                                  <m:t>12</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3</m:t>
                                </m:r>
                              </m:num>
                              <m:den>
                                <m:r>
                                  <a:rPr lang="en-IN" sz="3200" b="0" i="1" smtClean="0">
                                    <a:solidFill>
                                      <a:schemeClr val="tx1"/>
                                    </a:solidFill>
                                    <a:latin typeface="Cambria Math" panose="02040503050406030204" pitchFamily="18" charset="0"/>
                                    <a:ea typeface="Cambria Math" panose="02040503050406030204" pitchFamily="18" charset="0"/>
                                  </a:rPr>
                                  <m:t>12</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2</m:t>
                                </m:r>
                              </m:num>
                              <m:den>
                                <m:r>
                                  <a:rPr lang="en-IN" sz="3200" b="0" i="1" smtClean="0">
                                    <a:solidFill>
                                      <a:schemeClr val="tx1"/>
                                    </a:solidFill>
                                    <a:latin typeface="Cambria Math" panose="02040503050406030204" pitchFamily="18" charset="0"/>
                                    <a:ea typeface="Cambria Math" panose="02040503050406030204" pitchFamily="18" charset="0"/>
                                  </a:rPr>
                                  <m:t>12</m:t>
                                </m:r>
                              </m:den>
                            </m:f>
                          </m:e>
                        </m:d>
                      </m:oMath>
                    </a14:m>
                    <a:endParaRPr lang="en-IN" sz="3200" dirty="0">
                      <a:solidFill>
                        <a:schemeClr val="tx1"/>
                      </a:solidFill>
                      <a:latin typeface="+mj-lt"/>
                    </a:endParaRPr>
                  </a:p>
                  <a:p>
                    <a:r>
                      <a:rPr lang="en-IN" sz="3200" dirty="0">
                        <a:solidFill>
                          <a:schemeClr val="tx1"/>
                        </a:solidFill>
                        <a:latin typeface="+mj-lt"/>
                      </a:rPr>
                      <a:t>However, if we condition on</a:t>
                    </a:r>
                  </a:p>
                  <a:p>
                    <a14:m>
                      <m:oMath xmlns:m="http://schemas.openxmlformats.org/officeDocument/2006/math">
                        <m:r>
                          <a:rPr lang="en-IN" sz="3200" b="0" i="1" smtClean="0">
                            <a:solidFill>
                              <a:schemeClr val="tx1"/>
                            </a:solidFill>
                            <a:latin typeface="Cambria Math" panose="02040503050406030204" pitchFamily="18" charset="0"/>
                          </a:rPr>
                          <m:t>𝑋</m:t>
                        </m:r>
                        <m:r>
                          <a:rPr lang="en-IN" sz="3200" b="0" i="1" smtClean="0">
                            <a:solidFill>
                              <a:schemeClr val="tx1"/>
                            </a:solidFill>
                            <a:latin typeface="Cambria Math" panose="02040503050406030204" pitchFamily="18" charset="0"/>
                          </a:rPr>
                          <m:t>=1</m:t>
                        </m:r>
                      </m:oMath>
                    </a14:m>
                    <a:r>
                      <a:rPr lang="en-IN" sz="3200" dirty="0">
                        <a:solidFill>
                          <a:schemeClr val="tx1"/>
                        </a:solidFill>
                        <a:latin typeface="+mj-lt"/>
                      </a:rPr>
                      <a:t>, then we have</a:t>
                    </a:r>
                  </a:p>
                  <a:p>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r>
                              <a:rPr lang="en-IN" sz="3200" b="0" i="1" smtClean="0">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𝑋</m:t>
                            </m:r>
                            <m:r>
                              <a:rPr lang="en-IN" sz="3200" b="0" i="1" smtClean="0">
                                <a:solidFill>
                                  <a:schemeClr val="tx1"/>
                                </a:solidFill>
                                <a:latin typeface="Cambria Math" panose="02040503050406030204" pitchFamily="18" charset="0"/>
                                <a:ea typeface="Cambria Math" panose="02040503050406030204" pitchFamily="18" charset="0"/>
                              </a:rPr>
                              <m:t>=1</m:t>
                            </m:r>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2</m:t>
                                </m:r>
                              </m:num>
                              <m:den>
                                <m:r>
                                  <a:rPr lang="en-IN" sz="3200" b="0" i="1" smtClean="0">
                                    <a:solidFill>
                                      <a:schemeClr val="tx1"/>
                                    </a:solidFill>
                                    <a:latin typeface="Cambria Math" panose="02040503050406030204" pitchFamily="18" charset="0"/>
                                    <a:ea typeface="Cambria Math" panose="02040503050406030204" pitchFamily="18" charset="0"/>
                                  </a:rPr>
                                  <m:t>4</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e>
                        </m:d>
                      </m:oMath>
                    </a14:m>
                    <a:r>
                      <a:rPr lang="en-IN" sz="3200" dirty="0">
                        <a:solidFill>
                          <a:schemeClr val="tx1"/>
                        </a:solidFill>
                        <a:latin typeface="+mj-lt"/>
                      </a:rPr>
                      <a:t> i.e. </a:t>
                    </a:r>
                    <a14:m>
                      <m:oMath xmlns:m="http://schemas.openxmlformats.org/officeDocument/2006/math">
                        <m:r>
                          <a:rPr lang="en-IN" sz="3200" b="0" i="1" smtClean="0">
                            <a:solidFill>
                              <a:schemeClr val="tx1"/>
                            </a:solidFill>
                            <a:latin typeface="Cambria Math" panose="02040503050406030204" pitchFamily="18" charset="0"/>
                          </a:rPr>
                          <m:t>𝑋</m:t>
                        </m:r>
                        <m:r>
                          <m:rPr>
                            <m:nor/>
                          </m:rPr>
                          <a:rPr lang="en-IN" sz="3200" b="0" i="0" smtClean="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𝑌</m:t>
                        </m:r>
                      </m:oMath>
                    </a14:m>
                    <a:endParaRPr lang="en-IN" sz="3200" dirty="0">
                      <a:solidFill>
                        <a:schemeClr val="tx1"/>
                      </a:solidFill>
                      <a:latin typeface="+mj-lt"/>
                    </a:endParaRPr>
                  </a:p>
                  <a:p>
                    <a:r>
                      <a:rPr lang="en-IN" sz="3200" dirty="0">
                        <a:solidFill>
                          <a:schemeClr val="tx1"/>
                        </a:solidFill>
                        <a:latin typeface="+mj-lt"/>
                      </a:rPr>
                      <a:t>For independence, we should</a:t>
                    </a:r>
                  </a:p>
                  <a:p>
                    <a:r>
                      <a:rPr lang="en-IN" sz="3200" dirty="0">
                        <a:solidFill>
                          <a:schemeClr val="tx1"/>
                        </a:solidFill>
                        <a:latin typeface="+mj-lt"/>
                      </a:rPr>
                      <a:t>have had </a:t>
                    </a:r>
                    <a14:m>
                      <m:oMath xmlns:m="http://schemas.openxmlformats.org/officeDocument/2006/math">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i="1">
                                <a:solidFill>
                                  <a:schemeClr val="tx1"/>
                                </a:solidFill>
                                <a:latin typeface="Cambria Math" panose="02040503050406030204" pitchFamily="18" charset="0"/>
                                <a:ea typeface="Cambria Math" panose="02040503050406030204" pitchFamily="18" charset="0"/>
                              </a:rPr>
                              <m:t>ℙ</m:t>
                            </m:r>
                          </m:e>
                          <m:sub>
                            <m:r>
                              <a:rPr lang="en-IN" sz="3200" i="1">
                                <a:solidFill>
                                  <a:schemeClr val="tx1"/>
                                </a:solidFill>
                                <a:latin typeface="Cambria Math" panose="02040503050406030204" pitchFamily="18" charset="0"/>
                                <a:ea typeface="Cambria Math" panose="02040503050406030204" pitchFamily="18" charset="0"/>
                              </a:rPr>
                              <m:t>𝑌</m:t>
                            </m:r>
                            <m:r>
                              <a:rPr lang="en-IN" sz="3200" i="1">
                                <a:solidFill>
                                  <a:schemeClr val="tx1"/>
                                </a:solidFill>
                                <a:latin typeface="Cambria Math" panose="02040503050406030204" pitchFamily="18" charset="0"/>
                                <a:ea typeface="Cambria Math" panose="02040503050406030204" pitchFamily="18" charset="0"/>
                              </a:rPr>
                              <m:t>|</m:t>
                            </m:r>
                            <m:r>
                              <a:rPr lang="en-IN" sz="3200" i="1">
                                <a:solidFill>
                                  <a:schemeClr val="tx1"/>
                                </a:solidFill>
                                <a:latin typeface="Cambria Math" panose="02040503050406030204" pitchFamily="18" charset="0"/>
                                <a:ea typeface="Cambria Math" panose="02040503050406030204" pitchFamily="18" charset="0"/>
                              </a:rPr>
                              <m:t>𝑋</m:t>
                            </m:r>
                            <m:r>
                              <a:rPr lang="en-IN" sz="3200" i="1">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𝑥</m:t>
                                </m:r>
                              </m:e>
                              <m:sub>
                                <m:r>
                                  <a:rPr lang="en-IN" sz="3200" b="0" i="1" smtClean="0">
                                    <a:solidFill>
                                      <a:schemeClr val="tx1"/>
                                    </a:solidFill>
                                    <a:latin typeface="Cambria Math" panose="02040503050406030204" pitchFamily="18" charset="0"/>
                                    <a:ea typeface="Cambria Math" panose="02040503050406030204" pitchFamily="18" charset="0"/>
                                  </a:rPr>
                                  <m:t>0</m:t>
                                </m:r>
                              </m:sub>
                            </m:sSub>
                          </m:sub>
                        </m:sSub>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i="1">
                                <a:solidFill>
                                  <a:schemeClr val="tx1"/>
                                </a:solidFill>
                                <a:latin typeface="Cambria Math" panose="02040503050406030204" pitchFamily="18" charset="0"/>
                                <a:ea typeface="Cambria Math" panose="02040503050406030204" pitchFamily="18" charset="0"/>
                              </a:rPr>
                              <m:t>ℙ</m:t>
                            </m:r>
                          </m:e>
                          <m:sub>
                            <m:r>
                              <a:rPr lang="en-IN" sz="3200" i="1">
                                <a:solidFill>
                                  <a:schemeClr val="tx1"/>
                                </a:solidFill>
                                <a:latin typeface="Cambria Math" panose="02040503050406030204" pitchFamily="18" charset="0"/>
                                <a:ea typeface="Cambria Math" panose="02040503050406030204" pitchFamily="18" charset="0"/>
                              </a:rPr>
                              <m:t>𝑌</m:t>
                            </m:r>
                          </m:sub>
                        </m:sSub>
                      </m:oMath>
                    </a14:m>
                    <a:r>
                      <a:rPr lang="en-IN" sz="3200" dirty="0">
                        <a:solidFill>
                          <a:schemeClr val="tx1"/>
                        </a:solidFill>
                        <a:latin typeface="+mj-lt"/>
                      </a:rPr>
                      <a:t> for all</a:t>
                    </a:r>
                  </a:p>
                  <a:p>
                    <a:pPr/>
                    <a14:m>
                      <m:oMathPara xmlns:m="http://schemas.openxmlformats.org/officeDocument/2006/math">
                        <m:oMathParaPr>
                          <m:jc m:val="left"/>
                        </m:oMathParaPr>
                        <m:oMath xmlns:m="http://schemas.openxmlformats.org/officeDocument/2006/math">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𝑥</m:t>
                              </m:r>
                            </m:e>
                            <m:sub>
                              <m:r>
                                <a:rPr lang="en-IN" sz="3200" b="0" i="1" smtClean="0">
                                  <a:solidFill>
                                    <a:schemeClr val="tx1"/>
                                  </a:solidFill>
                                  <a:latin typeface="Cambria Math" panose="02040503050406030204" pitchFamily="18" charset="0"/>
                                </a:rPr>
                                <m:t>0</m:t>
                              </m:r>
                            </m:sub>
                          </m:sSub>
                          <m:r>
                            <a:rPr lang="en-IN" sz="3200" b="0" i="1" smtClean="0">
                              <a:solidFill>
                                <a:schemeClr val="tx1"/>
                              </a:solidFill>
                              <a:latin typeface="Cambria Math" panose="02040503050406030204" pitchFamily="18" charset="0"/>
                            </a:rPr>
                            <m:t>∈</m:t>
                          </m:r>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𝑆</m:t>
                              </m:r>
                            </m:e>
                            <m:sub>
                              <m:r>
                                <a:rPr lang="en-IN" sz="3200" b="0" i="1" smtClean="0">
                                  <a:solidFill>
                                    <a:schemeClr val="tx1"/>
                                  </a:solidFill>
                                  <a:latin typeface="Cambria Math" panose="02040503050406030204" pitchFamily="18" charset="0"/>
                                </a:rPr>
                                <m:t>𝑋</m:t>
                              </m:r>
                            </m:sub>
                          </m:sSub>
                        </m:oMath>
                      </m:oMathPara>
                    </a14:m>
                    <a:endParaRPr lang="en-IN" sz="3200" dirty="0">
                      <a:solidFill>
                        <a:schemeClr val="tx1"/>
                      </a:solidFill>
                      <a:latin typeface="+mj-lt"/>
                    </a:endParaRPr>
                  </a:p>
                </p:txBody>
              </p:sp>
            </mc:Choice>
            <mc:Fallback xmlns="">
              <p:sp>
                <p:nvSpPr>
                  <p:cNvPr id="38" name="Rectangle 37"/>
                  <p:cNvSpPr>
                    <a:spLocks noRot="1" noChangeAspect="1" noMove="1" noResize="1" noEditPoints="1" noAdjustHandles="1" noChangeArrowheads="1" noChangeShapeType="1" noTextEdit="1"/>
                  </p:cNvSpPr>
                  <p:nvPr/>
                </p:nvSpPr>
                <p:spPr>
                  <a:xfrm>
                    <a:off x="457200" y="2187057"/>
                    <a:ext cx="11518900" cy="4289943"/>
                  </a:xfrm>
                  <a:prstGeom prst="rect">
                    <a:avLst/>
                  </a:prstGeom>
                  <a:blipFill>
                    <a:blip r:embed="rId5"/>
                    <a:stretch>
                      <a:fillRect l="-1160"/>
                    </a:stretch>
                  </a:blipFill>
                  <a:ln w="38100">
                    <a:solidFill>
                      <a:schemeClr val="tx1"/>
                    </a:solidFill>
                  </a:ln>
                </p:spPr>
                <p:txBody>
                  <a:bodyPr/>
                  <a:lstStyle/>
                  <a:p>
                    <a:r>
                      <a:rPr lang="en-IN">
                        <a:noFill/>
                      </a:rPr>
                      <a:t> </a:t>
                    </a:r>
                  </a:p>
                </p:txBody>
              </p:sp>
            </mc:Fallback>
          </mc:AlternateContent>
          <p:grpSp>
            <p:nvGrpSpPr>
              <p:cNvPr id="7" name="Group 6"/>
              <p:cNvGrpSpPr/>
              <p:nvPr/>
            </p:nvGrpSpPr>
            <p:grpSpPr>
              <a:xfrm>
                <a:off x="6179284" y="2270421"/>
                <a:ext cx="5674398" cy="4093341"/>
                <a:chOff x="6173922" y="1111624"/>
                <a:chExt cx="5674398" cy="4093341"/>
              </a:xfrm>
            </p:grpSpPr>
            <p:grpSp>
              <p:nvGrpSpPr>
                <p:cNvPr id="8" name="Group 7"/>
                <p:cNvGrpSpPr/>
                <p:nvPr/>
              </p:nvGrpSpPr>
              <p:grpSpPr>
                <a:xfrm>
                  <a:off x="6173922" y="1111624"/>
                  <a:ext cx="770562" cy="4093341"/>
                  <a:chOff x="6173922" y="1111624"/>
                  <a:chExt cx="770562" cy="4093341"/>
                </a:xfrm>
              </p:grpSpPr>
              <p:sp>
                <p:nvSpPr>
                  <p:cNvPr id="34" name="Oval 33"/>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5" name="Oval 34"/>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6" name="Oval 35"/>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7" name="Oval 36"/>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9" name="Group 8"/>
                <p:cNvGrpSpPr/>
                <p:nvPr/>
              </p:nvGrpSpPr>
              <p:grpSpPr>
                <a:xfrm>
                  <a:off x="7154689" y="1111624"/>
                  <a:ext cx="770562" cy="4093341"/>
                  <a:chOff x="7192390" y="1111624"/>
                  <a:chExt cx="770562" cy="4093341"/>
                </a:xfrm>
              </p:grpSpPr>
              <p:sp>
                <p:nvSpPr>
                  <p:cNvPr id="30" name="Oval 29"/>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31" name="Oval 30"/>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32" name="Oval 31"/>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33" name="Oval 32"/>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10" name="Group 9"/>
                <p:cNvGrpSpPr/>
                <p:nvPr/>
              </p:nvGrpSpPr>
              <p:grpSpPr>
                <a:xfrm>
                  <a:off x="8135456" y="1111624"/>
                  <a:ext cx="770562" cy="4093341"/>
                  <a:chOff x="8159651" y="1111624"/>
                  <a:chExt cx="770562" cy="4093341"/>
                </a:xfrm>
              </p:grpSpPr>
              <p:sp>
                <p:nvSpPr>
                  <p:cNvPr id="26" name="Oval 2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7" name="Oval 2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8" name="Oval 2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29" name="Oval 2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11" name="Group 10"/>
                <p:cNvGrpSpPr/>
                <p:nvPr/>
              </p:nvGrpSpPr>
              <p:grpSpPr>
                <a:xfrm>
                  <a:off x="9116223" y="1111624"/>
                  <a:ext cx="770562" cy="4093341"/>
                  <a:chOff x="9140294" y="1111624"/>
                  <a:chExt cx="770562" cy="4093341"/>
                </a:xfrm>
              </p:grpSpPr>
              <p:sp>
                <p:nvSpPr>
                  <p:cNvPr id="22" name="Oval 21"/>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3" name="Oval 22"/>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4" name="Oval 23"/>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5" name="Oval 24"/>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12" name="Group 11"/>
                <p:cNvGrpSpPr/>
                <p:nvPr/>
              </p:nvGrpSpPr>
              <p:grpSpPr>
                <a:xfrm>
                  <a:off x="10096990" y="1111624"/>
                  <a:ext cx="770562" cy="4093341"/>
                  <a:chOff x="10120937" y="1111624"/>
                  <a:chExt cx="770562" cy="4093341"/>
                </a:xfrm>
              </p:grpSpPr>
              <p:sp>
                <p:nvSpPr>
                  <p:cNvPr id="18" name="Oval 17"/>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19" name="Oval 18"/>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0" name="Oval 19"/>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1" name="Oval 20"/>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13" name="Group 12"/>
                <p:cNvGrpSpPr/>
                <p:nvPr/>
              </p:nvGrpSpPr>
              <p:grpSpPr>
                <a:xfrm>
                  <a:off x="11077758" y="1111624"/>
                  <a:ext cx="770562" cy="4093341"/>
                  <a:chOff x="11077758" y="1111624"/>
                  <a:chExt cx="770562" cy="4093341"/>
                </a:xfrm>
              </p:grpSpPr>
              <p:sp>
                <p:nvSpPr>
                  <p:cNvPr id="14" name="Oval 13"/>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5" name="Oval 14"/>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6" name="Oval 15"/>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17" name="Oval 16"/>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grpSp>
        </p:grpSp>
        <p:cxnSp>
          <p:nvCxnSpPr>
            <p:cNvPr id="42" name="Straight Connector 41"/>
            <p:cNvCxnSpPr/>
            <p:nvPr/>
          </p:nvCxnSpPr>
          <p:spPr>
            <a:xfrm flipH="1">
              <a:off x="4511040" y="4148576"/>
              <a:ext cx="320040" cy="296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457200" y="2187056"/>
            <a:ext cx="11518900" cy="4289943"/>
            <a:chOff x="457200" y="2187057"/>
            <a:chExt cx="11518900" cy="4289943"/>
          </a:xfrm>
        </p:grpSpPr>
        <mc:AlternateContent xmlns:mc="http://schemas.openxmlformats.org/markup-compatibility/2006" xmlns:a14="http://schemas.microsoft.com/office/drawing/2010/main">
          <mc:Choice Requires="a14">
            <p:sp>
              <p:nvSpPr>
                <p:cNvPr id="46" name="Rectangle 45"/>
                <p:cNvSpPr/>
                <p:nvPr/>
              </p:nvSpPr>
              <p:spPr>
                <a:xfrm>
                  <a:off x="457200" y="2187057"/>
                  <a:ext cx="11518900" cy="428994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a:solidFill>
                        <a:schemeClr val="tx1"/>
                      </a:solidFill>
                      <a:latin typeface="+mj-lt"/>
                    </a:rPr>
                    <a:t>We have </a:t>
                  </a:r>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2</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e>
                      </m:d>
                    </m:oMath>
                  </a14:m>
                  <a:endParaRPr lang="en-IN" sz="3200" dirty="0">
                    <a:solidFill>
                      <a:schemeClr val="tx1"/>
                    </a:solidFill>
                    <a:latin typeface="+mj-lt"/>
                  </a:endParaRPr>
                </a:p>
                <a:p>
                  <a:r>
                    <a:rPr lang="en-IN" sz="3200" dirty="0">
                      <a:solidFill>
                        <a:schemeClr val="tx1"/>
                      </a:solidFill>
                      <a:latin typeface="+mj-lt"/>
                    </a:rPr>
                    <a:t>We can verify that we have </a:t>
                  </a:r>
                </a:p>
                <a:p>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r>
                            <a:rPr lang="en-IN" sz="3200" b="0" i="1" smtClean="0">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𝑋</m:t>
                          </m:r>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𝑥</m:t>
                              </m:r>
                            </m:e>
                            <m:sub>
                              <m:r>
                                <a:rPr lang="en-IN" sz="3200" b="0" i="1" smtClean="0">
                                  <a:solidFill>
                                    <a:schemeClr val="tx1"/>
                                  </a:solidFill>
                                  <a:latin typeface="Cambria Math" panose="02040503050406030204" pitchFamily="18" charset="0"/>
                                  <a:ea typeface="Cambria Math" panose="02040503050406030204" pitchFamily="18" charset="0"/>
                                </a:rPr>
                                <m:t>0</m:t>
                              </m:r>
                            </m:sub>
                          </m:sSub>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i="1">
                              <a:solidFill>
                                <a:schemeClr val="tx1"/>
                              </a:solidFill>
                              <a:latin typeface="Cambria Math" panose="02040503050406030204" pitchFamily="18" charset="0"/>
                              <a:ea typeface="Cambria Math" panose="02040503050406030204" pitchFamily="18" charset="0"/>
                            </a:rPr>
                          </m:ctrlPr>
                        </m:dPr>
                        <m:e>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i="1">
                                  <a:solidFill>
                                    <a:schemeClr val="tx1"/>
                                  </a:solidFill>
                                  <a:latin typeface="Cambria Math" panose="02040503050406030204" pitchFamily="18" charset="0"/>
                                  <a:ea typeface="Cambria Math" panose="02040503050406030204" pitchFamily="18" charset="0"/>
                                </a:rPr>
                                <m:t>2</m:t>
                              </m:r>
                            </m:den>
                          </m:f>
                          <m:r>
                            <a:rPr lang="en-IN" sz="3200" i="1">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i="1">
                                  <a:solidFill>
                                    <a:schemeClr val="tx1"/>
                                  </a:solidFill>
                                  <a:latin typeface="Cambria Math" panose="02040503050406030204" pitchFamily="18" charset="0"/>
                                  <a:ea typeface="Cambria Math" panose="02040503050406030204" pitchFamily="18" charset="0"/>
                                </a:rPr>
                                <m:t>4</m:t>
                              </m:r>
                            </m:den>
                          </m:f>
                          <m:r>
                            <a:rPr lang="en-IN" sz="3200" i="1">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i="1">
                                  <a:solidFill>
                                    <a:schemeClr val="tx1"/>
                                  </a:solidFill>
                                  <a:latin typeface="Cambria Math" panose="02040503050406030204" pitchFamily="18" charset="0"/>
                                  <a:ea typeface="Cambria Math" panose="02040503050406030204" pitchFamily="18" charset="0"/>
                                </a:rPr>
                                <m:t>4</m:t>
                              </m:r>
                            </m:den>
                          </m:f>
                        </m:e>
                      </m:d>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sub>
                      </m:sSub>
                    </m:oMath>
                  </a14:m>
                  <a:r>
                    <a:rPr lang="en-IN" sz="3200" dirty="0">
                      <a:solidFill>
                        <a:schemeClr val="tx1"/>
                      </a:solidFill>
                      <a:latin typeface="+mj-lt"/>
                    </a:rPr>
                    <a:t> for</a:t>
                  </a:r>
                </a:p>
                <a:p>
                  <a:r>
                    <a:rPr lang="en-IN" sz="3200" dirty="0">
                      <a:solidFill>
                        <a:schemeClr val="tx1"/>
                      </a:solidFill>
                      <a:latin typeface="+mj-lt"/>
                    </a:rPr>
                    <a:t>all </a:t>
                  </a:r>
                  <a14:m>
                    <m:oMath xmlns:m="http://schemas.openxmlformats.org/officeDocument/2006/math">
                      <m:sSub>
                        <m:sSubPr>
                          <m:ctrlPr>
                            <a:rPr lang="en-IN" sz="3200" i="1">
                              <a:solidFill>
                                <a:schemeClr val="tx1"/>
                              </a:solidFill>
                              <a:latin typeface="Cambria Math" panose="02040503050406030204" pitchFamily="18" charset="0"/>
                            </a:rPr>
                          </m:ctrlPr>
                        </m:sSubPr>
                        <m:e>
                          <m:r>
                            <a:rPr lang="en-IN" sz="3200" i="1">
                              <a:solidFill>
                                <a:schemeClr val="tx1"/>
                              </a:solidFill>
                              <a:latin typeface="Cambria Math" panose="02040503050406030204" pitchFamily="18" charset="0"/>
                            </a:rPr>
                            <m:t>𝑥</m:t>
                          </m:r>
                        </m:e>
                        <m:sub>
                          <m:r>
                            <a:rPr lang="en-IN" sz="3200" i="1">
                              <a:solidFill>
                                <a:schemeClr val="tx1"/>
                              </a:solidFill>
                              <a:latin typeface="Cambria Math" panose="02040503050406030204" pitchFamily="18" charset="0"/>
                            </a:rPr>
                            <m:t>0</m:t>
                          </m:r>
                        </m:sub>
                      </m:sSub>
                      <m:r>
                        <a:rPr lang="en-IN" sz="3200" i="1">
                          <a:solidFill>
                            <a:schemeClr val="tx1"/>
                          </a:solidFill>
                          <a:latin typeface="Cambria Math" panose="02040503050406030204" pitchFamily="18" charset="0"/>
                        </a:rPr>
                        <m:t>∈</m:t>
                      </m:r>
                      <m:sSub>
                        <m:sSubPr>
                          <m:ctrlPr>
                            <a:rPr lang="en-IN" sz="3200" i="1">
                              <a:solidFill>
                                <a:schemeClr val="tx1"/>
                              </a:solidFill>
                              <a:latin typeface="Cambria Math" panose="02040503050406030204" pitchFamily="18" charset="0"/>
                            </a:rPr>
                          </m:ctrlPr>
                        </m:sSubPr>
                        <m:e>
                          <m:d>
                            <m:dPr>
                              <m:begChr m:val="["/>
                              <m:endChr m:val="]"/>
                              <m:ctrlPr>
                                <a:rPr lang="en-IN" sz="3200" b="0" i="1" smtClean="0">
                                  <a:solidFill>
                                    <a:schemeClr val="tx1"/>
                                  </a:solidFill>
                                  <a:latin typeface="Cambria Math" panose="02040503050406030204" pitchFamily="18" charset="0"/>
                                </a:rPr>
                              </m:ctrlPr>
                            </m:dPr>
                            <m:e>
                              <m:r>
                                <a:rPr lang="en-IN" sz="3200" b="0" i="1" smtClean="0">
                                  <a:solidFill>
                                    <a:schemeClr val="tx1"/>
                                  </a:solidFill>
                                  <a:latin typeface="Cambria Math" panose="02040503050406030204" pitchFamily="18" charset="0"/>
                                </a:rPr>
                                <m:t>6</m:t>
                              </m:r>
                            </m:e>
                          </m:d>
                          <m:r>
                            <a:rPr lang="en-IN" sz="3200" b="0" i="1" smtClean="0">
                              <a:solidFill>
                                <a:schemeClr val="tx1"/>
                              </a:solidFill>
                              <a:latin typeface="Cambria Math" panose="02040503050406030204" pitchFamily="18" charset="0"/>
                            </a:rPr>
                            <m:t>=</m:t>
                          </m:r>
                          <m:r>
                            <a:rPr lang="en-IN" sz="3200" i="1">
                              <a:solidFill>
                                <a:schemeClr val="tx1"/>
                              </a:solidFill>
                              <a:latin typeface="Cambria Math" panose="02040503050406030204" pitchFamily="18" charset="0"/>
                            </a:rPr>
                            <m:t>𝑆</m:t>
                          </m:r>
                        </m:e>
                        <m:sub>
                          <m:r>
                            <a:rPr lang="en-IN" sz="3200" i="1">
                              <a:solidFill>
                                <a:schemeClr val="tx1"/>
                              </a:solidFill>
                              <a:latin typeface="Cambria Math" panose="02040503050406030204" pitchFamily="18" charset="0"/>
                            </a:rPr>
                            <m:t>𝑋</m:t>
                          </m:r>
                        </m:sub>
                      </m:sSub>
                    </m:oMath>
                  </a14:m>
                  <a:r>
                    <a:rPr lang="en-IN" sz="3200" dirty="0">
                      <a:solidFill>
                        <a:schemeClr val="tx1"/>
                      </a:solidFill>
                      <a:latin typeface="+mj-lt"/>
                    </a:rPr>
                    <a:t> i.e. </a:t>
                  </a:r>
                  <a14:m>
                    <m:oMath xmlns:m="http://schemas.openxmlformats.org/officeDocument/2006/math">
                      <m:r>
                        <a:rPr lang="en-IN" sz="3200" b="0" i="1" smtClean="0">
                          <a:solidFill>
                            <a:schemeClr val="tx1"/>
                          </a:solidFill>
                          <a:latin typeface="Cambria Math" panose="02040503050406030204" pitchFamily="18" charset="0"/>
                        </a:rPr>
                        <m:t>𝑋</m:t>
                      </m:r>
                      <m:r>
                        <m:rPr>
                          <m:nor/>
                        </m:rPr>
                        <a:rPr lang="en-IN" sz="3200" b="0" i="0" smtClean="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𝑌</m:t>
                      </m:r>
                    </m:oMath>
                  </a14:m>
                  <a:endParaRPr lang="en-IN" sz="3200" dirty="0">
                    <a:solidFill>
                      <a:schemeClr val="tx1"/>
                    </a:solidFill>
                    <a:latin typeface="+mj-lt"/>
                  </a:endParaRPr>
                </a:p>
                <a:p>
                  <a:r>
                    <a:rPr lang="en-IN" sz="3200" dirty="0">
                      <a:solidFill>
                        <a:schemeClr val="tx1"/>
                      </a:solidFill>
                      <a:latin typeface="+mj-lt"/>
                    </a:rPr>
                    <a:t>Similarly, we can verify that </a:t>
                  </a:r>
                  <a:br>
                    <a:rPr lang="en-IN" sz="3200" dirty="0">
                      <a:solidFill>
                        <a:schemeClr val="tx1"/>
                      </a:solidFill>
                      <a:latin typeface="+mj-lt"/>
                    </a:rPr>
                  </a:br>
                  <a14:m>
                    <m:oMath xmlns:m="http://schemas.openxmlformats.org/officeDocument/2006/math">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i="1">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𝑋</m:t>
                          </m:r>
                          <m:r>
                            <a:rPr lang="en-IN" sz="3200" i="1">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𝑌</m:t>
                          </m:r>
                          <m:r>
                            <a:rPr lang="en-IN" sz="3200" i="1">
                              <a:solidFill>
                                <a:schemeClr val="tx1"/>
                              </a:solidFill>
                              <a:latin typeface="Cambria Math" panose="02040503050406030204" pitchFamily="18" charset="0"/>
                              <a:ea typeface="Cambria Math" panose="02040503050406030204" pitchFamily="18" charset="0"/>
                            </a:rPr>
                            <m:t>=</m:t>
                          </m:r>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𝑦</m:t>
                              </m:r>
                            </m:e>
                            <m:sub>
                              <m:r>
                                <a:rPr lang="en-IN" sz="3200" i="1">
                                  <a:solidFill>
                                    <a:schemeClr val="tx1"/>
                                  </a:solidFill>
                                  <a:latin typeface="Cambria Math" panose="02040503050406030204" pitchFamily="18" charset="0"/>
                                  <a:ea typeface="Cambria Math" panose="02040503050406030204" pitchFamily="18" charset="0"/>
                                </a:rPr>
                                <m:t>0</m:t>
                              </m:r>
                            </m:sub>
                          </m:sSub>
                        </m:sub>
                      </m:sSub>
                      <m:r>
                        <a:rPr lang="en-IN" sz="3200" i="1">
                          <a:solidFill>
                            <a:schemeClr val="tx1"/>
                          </a:solidFill>
                          <a:latin typeface="Cambria Math" panose="02040503050406030204" pitchFamily="18" charset="0"/>
                          <a:ea typeface="Cambria Math" panose="02040503050406030204" pitchFamily="18" charset="0"/>
                        </a:rPr>
                        <m:t>=</m:t>
                      </m:r>
                      <m:d>
                        <m:dPr>
                          <m:begChr m:val="["/>
                          <m:endChr m:val="]"/>
                          <m:ctrlPr>
                            <a:rPr lang="en-IN" sz="3200" i="1">
                              <a:solidFill>
                                <a:schemeClr val="tx1"/>
                              </a:solidFill>
                              <a:latin typeface="Cambria Math" panose="02040503050406030204" pitchFamily="18" charset="0"/>
                              <a:ea typeface="Cambria Math" panose="02040503050406030204" pitchFamily="18" charset="0"/>
                            </a:rPr>
                          </m:ctrlPr>
                        </m:dPr>
                        <m:e>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6</m:t>
                              </m:r>
                            </m:den>
                          </m:f>
                          <m:r>
                            <a:rPr lang="en-IN" sz="3200" i="1">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6</m:t>
                              </m:r>
                            </m:den>
                          </m:f>
                          <m:r>
                            <a:rPr lang="en-IN" sz="3200" i="1">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6</m:t>
                              </m:r>
                            </m:den>
                          </m:f>
                        </m:e>
                      </m:d>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𝑋</m:t>
                          </m:r>
                        </m:sub>
                      </m:sSub>
                    </m:oMath>
                  </a14:m>
                  <a:r>
                    <a:rPr lang="en-IN" sz="3200" dirty="0">
                      <a:solidFill>
                        <a:schemeClr val="tx1"/>
                      </a:solidFill>
                      <a:latin typeface="+mj-lt"/>
                    </a:rPr>
                    <a:t> for</a:t>
                  </a:r>
                </a:p>
                <a:p>
                  <a:r>
                    <a:rPr lang="en-IN" sz="3200" dirty="0">
                      <a:solidFill>
                        <a:schemeClr val="tx1"/>
                      </a:solidFill>
                      <a:latin typeface="+mj-lt"/>
                    </a:rPr>
                    <a:t>all </a:t>
                  </a:r>
                  <a14:m>
                    <m:oMath xmlns:m="http://schemas.openxmlformats.org/officeDocument/2006/math">
                      <m:sSub>
                        <m:sSubPr>
                          <m:ctrlPr>
                            <a:rPr lang="en-IN" sz="3200" i="1">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𝑦</m:t>
                          </m:r>
                        </m:e>
                        <m:sub>
                          <m:r>
                            <a:rPr lang="en-IN" sz="3200" i="1">
                              <a:solidFill>
                                <a:schemeClr val="tx1"/>
                              </a:solidFill>
                              <a:latin typeface="Cambria Math" panose="02040503050406030204" pitchFamily="18" charset="0"/>
                            </a:rPr>
                            <m:t>0</m:t>
                          </m:r>
                        </m:sub>
                      </m:sSub>
                      <m:r>
                        <a:rPr lang="en-IN" sz="3200" i="1">
                          <a:solidFill>
                            <a:schemeClr val="tx1"/>
                          </a:solidFill>
                          <a:latin typeface="Cambria Math" panose="02040503050406030204" pitchFamily="18" charset="0"/>
                        </a:rPr>
                        <m:t>∈</m:t>
                      </m:r>
                      <m:sSub>
                        <m:sSubPr>
                          <m:ctrlPr>
                            <a:rPr lang="en-IN" sz="3200" i="1">
                              <a:solidFill>
                                <a:schemeClr val="tx1"/>
                              </a:solidFill>
                              <a:latin typeface="Cambria Math" panose="02040503050406030204" pitchFamily="18" charset="0"/>
                            </a:rPr>
                          </m:ctrlPr>
                        </m:sSubPr>
                        <m:e>
                          <m:d>
                            <m:dPr>
                              <m:begChr m:val="["/>
                              <m:endChr m:val="]"/>
                              <m:ctrlPr>
                                <a:rPr lang="en-IN" sz="3200" i="1">
                                  <a:solidFill>
                                    <a:schemeClr val="tx1"/>
                                  </a:solidFill>
                                  <a:latin typeface="Cambria Math" panose="02040503050406030204" pitchFamily="18" charset="0"/>
                                </a:rPr>
                              </m:ctrlPr>
                            </m:dPr>
                            <m:e>
                              <m:r>
                                <a:rPr lang="en-IN" sz="3200" b="0" i="1" smtClean="0">
                                  <a:solidFill>
                                    <a:schemeClr val="tx1"/>
                                  </a:solidFill>
                                  <a:latin typeface="Cambria Math" panose="02040503050406030204" pitchFamily="18" charset="0"/>
                                </a:rPr>
                                <m:t>3</m:t>
                              </m:r>
                            </m:e>
                          </m:d>
                          <m:r>
                            <a:rPr lang="en-IN" sz="3200" i="1">
                              <a:solidFill>
                                <a:schemeClr val="tx1"/>
                              </a:solidFill>
                              <a:latin typeface="Cambria Math" panose="02040503050406030204" pitchFamily="18" charset="0"/>
                            </a:rPr>
                            <m:t>=</m:t>
                          </m:r>
                          <m:r>
                            <a:rPr lang="en-IN" sz="3200" i="1">
                              <a:solidFill>
                                <a:schemeClr val="tx1"/>
                              </a:solidFill>
                              <a:latin typeface="Cambria Math" panose="02040503050406030204" pitchFamily="18" charset="0"/>
                            </a:rPr>
                            <m:t>𝑆</m:t>
                          </m:r>
                        </m:e>
                        <m:sub>
                          <m:r>
                            <a:rPr lang="en-IN" sz="3200" b="0" i="1" smtClean="0">
                              <a:solidFill>
                                <a:schemeClr val="tx1"/>
                              </a:solidFill>
                              <a:latin typeface="Cambria Math" panose="02040503050406030204" pitchFamily="18" charset="0"/>
                            </a:rPr>
                            <m:t>𝑌</m:t>
                          </m:r>
                        </m:sub>
                      </m:sSub>
                    </m:oMath>
                  </a14:m>
                  <a:r>
                    <a:rPr lang="en-IN" sz="3200" dirty="0">
                      <a:solidFill>
                        <a:schemeClr val="tx1"/>
                      </a:solidFill>
                    </a:rPr>
                    <a:t> i.e. </a:t>
                  </a:r>
                  <a14:m>
                    <m:oMath xmlns:m="http://schemas.openxmlformats.org/officeDocument/2006/math">
                      <m:r>
                        <a:rPr lang="en-IN" sz="3200" b="0" i="1" smtClean="0">
                          <a:solidFill>
                            <a:schemeClr val="tx1"/>
                          </a:solidFill>
                          <a:latin typeface="Cambria Math" panose="02040503050406030204" pitchFamily="18" charset="0"/>
                        </a:rPr>
                        <m:t>𝑌</m:t>
                      </m:r>
                      <m:r>
                        <m:rPr>
                          <m:nor/>
                        </m:rPr>
                        <a:rPr lang="en-IN" sz="320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𝑋</m:t>
                      </m:r>
                    </m:oMath>
                  </a14:m>
                  <a:endParaRPr lang="en-IN" sz="3200" dirty="0">
                    <a:solidFill>
                      <a:schemeClr val="tx1"/>
                    </a:solidFill>
                  </a:endParaRPr>
                </a:p>
              </p:txBody>
            </p:sp>
          </mc:Choice>
          <mc:Fallback xmlns="">
            <p:sp>
              <p:nvSpPr>
                <p:cNvPr id="46" name="Rectangle 45"/>
                <p:cNvSpPr>
                  <a:spLocks noRot="1" noChangeAspect="1" noMove="1" noResize="1" noEditPoints="1" noAdjustHandles="1" noChangeArrowheads="1" noChangeShapeType="1" noTextEdit="1"/>
                </p:cNvSpPr>
                <p:nvPr/>
              </p:nvSpPr>
              <p:spPr>
                <a:xfrm>
                  <a:off x="457200" y="2187057"/>
                  <a:ext cx="11518900" cy="4289943"/>
                </a:xfrm>
                <a:prstGeom prst="rect">
                  <a:avLst/>
                </a:prstGeom>
                <a:blipFill>
                  <a:blip r:embed="rId6"/>
                  <a:stretch>
                    <a:fillRect l="-1160" b="-3526"/>
                  </a:stretch>
                </a:blipFill>
                <a:ln w="38100">
                  <a:solidFill>
                    <a:schemeClr val="tx1"/>
                  </a:solidFill>
                </a:ln>
              </p:spPr>
              <p:txBody>
                <a:bodyPr/>
                <a:lstStyle/>
                <a:p>
                  <a:r>
                    <a:rPr lang="en-IN">
                      <a:noFill/>
                    </a:rPr>
                    <a:t> </a:t>
                  </a:r>
                </a:p>
              </p:txBody>
            </p:sp>
          </mc:Fallback>
        </mc:AlternateContent>
        <p:grpSp>
          <p:nvGrpSpPr>
            <p:cNvPr id="47" name="Group 46"/>
            <p:cNvGrpSpPr/>
            <p:nvPr/>
          </p:nvGrpSpPr>
          <p:grpSpPr>
            <a:xfrm>
              <a:off x="6179284" y="2270421"/>
              <a:ext cx="770562" cy="4093341"/>
              <a:chOff x="6179284" y="2270421"/>
              <a:chExt cx="770562" cy="4093341"/>
            </a:xfrm>
          </p:grpSpPr>
          <p:sp>
            <p:nvSpPr>
              <p:cNvPr id="73" name="Oval 72"/>
              <p:cNvSpPr/>
              <p:nvPr/>
            </p:nvSpPr>
            <p:spPr>
              <a:xfrm>
                <a:off x="6179284"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74" name="Oval 73"/>
              <p:cNvSpPr/>
              <p:nvPr/>
            </p:nvSpPr>
            <p:spPr>
              <a:xfrm>
                <a:off x="6179284"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75" name="Oval 74"/>
              <p:cNvSpPr/>
              <p:nvPr/>
            </p:nvSpPr>
            <p:spPr>
              <a:xfrm>
                <a:off x="6179284"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76" name="Oval 75"/>
              <p:cNvSpPr/>
              <p:nvPr/>
            </p:nvSpPr>
            <p:spPr>
              <a:xfrm>
                <a:off x="6179284"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48" name="Group 47"/>
            <p:cNvGrpSpPr/>
            <p:nvPr/>
          </p:nvGrpSpPr>
          <p:grpSpPr>
            <a:xfrm>
              <a:off x="7160051" y="2270421"/>
              <a:ext cx="770562" cy="4093341"/>
              <a:chOff x="7160051" y="2270421"/>
              <a:chExt cx="770562" cy="4093341"/>
            </a:xfrm>
          </p:grpSpPr>
          <p:sp>
            <p:nvSpPr>
              <p:cNvPr id="69" name="Oval 68"/>
              <p:cNvSpPr/>
              <p:nvPr/>
            </p:nvSpPr>
            <p:spPr>
              <a:xfrm>
                <a:off x="7160051" y="2270421"/>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70" name="Oval 69"/>
              <p:cNvSpPr/>
              <p:nvPr/>
            </p:nvSpPr>
            <p:spPr>
              <a:xfrm>
                <a:off x="7160051"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71" name="Oval 70"/>
              <p:cNvSpPr/>
              <p:nvPr/>
            </p:nvSpPr>
            <p:spPr>
              <a:xfrm>
                <a:off x="7160051"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72" name="Oval 71"/>
              <p:cNvSpPr/>
              <p:nvPr/>
            </p:nvSpPr>
            <p:spPr>
              <a:xfrm>
                <a:off x="7160051" y="559320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49" name="Group 48"/>
            <p:cNvGrpSpPr/>
            <p:nvPr/>
          </p:nvGrpSpPr>
          <p:grpSpPr>
            <a:xfrm>
              <a:off x="8140818" y="2270421"/>
              <a:ext cx="770562" cy="4093341"/>
              <a:chOff x="8140818" y="2270421"/>
              <a:chExt cx="770562" cy="4093341"/>
            </a:xfrm>
          </p:grpSpPr>
          <p:sp>
            <p:nvSpPr>
              <p:cNvPr id="65" name="Oval 64"/>
              <p:cNvSpPr/>
              <p:nvPr/>
            </p:nvSpPr>
            <p:spPr>
              <a:xfrm>
                <a:off x="8140818"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66" name="Oval 65"/>
              <p:cNvSpPr/>
              <p:nvPr/>
            </p:nvSpPr>
            <p:spPr>
              <a:xfrm>
                <a:off x="8140818"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67" name="Oval 66"/>
              <p:cNvSpPr/>
              <p:nvPr/>
            </p:nvSpPr>
            <p:spPr>
              <a:xfrm>
                <a:off x="8140818"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68" name="Oval 67"/>
              <p:cNvSpPr/>
              <p:nvPr/>
            </p:nvSpPr>
            <p:spPr>
              <a:xfrm>
                <a:off x="8140818"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50" name="Group 49"/>
            <p:cNvGrpSpPr/>
            <p:nvPr/>
          </p:nvGrpSpPr>
          <p:grpSpPr>
            <a:xfrm>
              <a:off x="9121585" y="2270421"/>
              <a:ext cx="770562" cy="4093341"/>
              <a:chOff x="9121585" y="2270421"/>
              <a:chExt cx="770562" cy="4093341"/>
            </a:xfrm>
          </p:grpSpPr>
          <p:sp>
            <p:nvSpPr>
              <p:cNvPr id="61" name="Oval 60"/>
              <p:cNvSpPr/>
              <p:nvPr/>
            </p:nvSpPr>
            <p:spPr>
              <a:xfrm>
                <a:off x="9121585"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62" name="Oval 61"/>
              <p:cNvSpPr/>
              <p:nvPr/>
            </p:nvSpPr>
            <p:spPr>
              <a:xfrm>
                <a:off x="9121585"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63" name="Oval 62"/>
              <p:cNvSpPr/>
              <p:nvPr/>
            </p:nvSpPr>
            <p:spPr>
              <a:xfrm>
                <a:off x="9121585"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64" name="Oval 63"/>
              <p:cNvSpPr/>
              <p:nvPr/>
            </p:nvSpPr>
            <p:spPr>
              <a:xfrm>
                <a:off x="9121585"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51" name="Group 50"/>
            <p:cNvGrpSpPr/>
            <p:nvPr/>
          </p:nvGrpSpPr>
          <p:grpSpPr>
            <a:xfrm>
              <a:off x="10102352" y="2270421"/>
              <a:ext cx="770562" cy="4093341"/>
              <a:chOff x="10102352" y="2270421"/>
              <a:chExt cx="770562" cy="4093341"/>
            </a:xfrm>
          </p:grpSpPr>
          <p:sp>
            <p:nvSpPr>
              <p:cNvPr id="57" name="Oval 56"/>
              <p:cNvSpPr/>
              <p:nvPr/>
            </p:nvSpPr>
            <p:spPr>
              <a:xfrm>
                <a:off x="10102352" y="2270421"/>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58" name="Oval 57"/>
              <p:cNvSpPr/>
              <p:nvPr/>
            </p:nvSpPr>
            <p:spPr>
              <a:xfrm>
                <a:off x="10102352"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59" name="Oval 58"/>
              <p:cNvSpPr/>
              <p:nvPr/>
            </p:nvSpPr>
            <p:spPr>
              <a:xfrm>
                <a:off x="10102352"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60" name="Oval 59"/>
              <p:cNvSpPr/>
              <p:nvPr/>
            </p:nvSpPr>
            <p:spPr>
              <a:xfrm>
                <a:off x="10102352"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52" name="Group 51"/>
            <p:cNvGrpSpPr/>
            <p:nvPr/>
          </p:nvGrpSpPr>
          <p:grpSpPr>
            <a:xfrm>
              <a:off x="11083120" y="2270421"/>
              <a:ext cx="770562" cy="4093341"/>
              <a:chOff x="11083120" y="2270421"/>
              <a:chExt cx="770562" cy="4093341"/>
            </a:xfrm>
          </p:grpSpPr>
          <p:sp>
            <p:nvSpPr>
              <p:cNvPr id="53" name="Oval 52"/>
              <p:cNvSpPr/>
              <p:nvPr/>
            </p:nvSpPr>
            <p:spPr>
              <a:xfrm>
                <a:off x="11083120"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54" name="Oval 53"/>
              <p:cNvSpPr/>
              <p:nvPr/>
            </p:nvSpPr>
            <p:spPr>
              <a:xfrm>
                <a:off x="11083120" y="337801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55" name="Oval 54"/>
              <p:cNvSpPr/>
              <p:nvPr/>
            </p:nvSpPr>
            <p:spPr>
              <a:xfrm>
                <a:off x="11083120" y="448560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56" name="Oval 55"/>
              <p:cNvSpPr/>
              <p:nvPr/>
            </p:nvSpPr>
            <p:spPr>
              <a:xfrm>
                <a:off x="11083120"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grpSp>
      <p:grpSp>
        <p:nvGrpSpPr>
          <p:cNvPr id="77" name="Group 76"/>
          <p:cNvGrpSpPr/>
          <p:nvPr/>
        </p:nvGrpSpPr>
        <p:grpSpPr>
          <a:xfrm>
            <a:off x="10385076" y="2206333"/>
            <a:ext cx="1468606" cy="1238929"/>
            <a:chOff x="12383748" y="1219011"/>
            <a:chExt cx="1862104" cy="1570887"/>
          </a:xfrm>
        </p:grpSpPr>
        <p:sp>
          <p:nvSpPr>
            <p:cNvPr id="78" name="Freeform 7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Freeform 7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Freeform 7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83" name="Rectangular Callout 82"/>
              <p:cNvSpPr/>
              <p:nvPr/>
            </p:nvSpPr>
            <p:spPr>
              <a:xfrm>
                <a:off x="287256" y="2074951"/>
                <a:ext cx="9665464" cy="1419261"/>
              </a:xfrm>
              <a:prstGeom prst="wedgeRectCallout">
                <a:avLst>
                  <a:gd name="adj1" fmla="val 60464"/>
                  <a:gd name="adj2" fmla="val 4138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Can you show that if </a:t>
                </a:r>
                <a14:m>
                  <m:oMath xmlns:m="http://schemas.openxmlformats.org/officeDocument/2006/math">
                    <m:r>
                      <a:rPr lang="en-IN" sz="2400" i="1">
                        <a:solidFill>
                          <a:schemeClr val="tx1"/>
                        </a:solidFill>
                        <a:latin typeface="Cambria Math" panose="02040503050406030204" pitchFamily="18" charset="0"/>
                      </a:rPr>
                      <m:t>𝑋</m:t>
                    </m:r>
                    <m:r>
                      <m:rPr>
                        <m:nor/>
                      </m:rPr>
                      <a:rPr lang="en-IN" sz="2400">
                        <a:solidFill>
                          <a:schemeClr val="tx1"/>
                        </a:solidFill>
                        <a:latin typeface="Cambria Math" panose="02040503050406030204" pitchFamily="18" charset="0"/>
                      </a:rPr>
                      <m:t> </m:t>
                    </m:r>
                    <m:r>
                      <m:rPr>
                        <m:nor/>
                      </m:rPr>
                      <a:rPr lang="en-IN" sz="2400">
                        <a:solidFill>
                          <a:schemeClr val="tx1"/>
                        </a:solidFill>
                      </a:rPr>
                      <m:t>⫫</m:t>
                    </m:r>
                    <m:r>
                      <a:rPr lang="en-IN" sz="2400" i="1">
                        <a:solidFill>
                          <a:schemeClr val="tx1"/>
                        </a:solidFill>
                        <a:latin typeface="Cambria Math" panose="02040503050406030204" pitchFamily="18" charset="0"/>
                      </a:rPr>
                      <m:t> </m:t>
                    </m:r>
                    <m:r>
                      <a:rPr lang="en-IN" sz="2400" i="1">
                        <a:solidFill>
                          <a:schemeClr val="tx1"/>
                        </a:solidFill>
                        <a:latin typeface="Cambria Math" panose="02040503050406030204" pitchFamily="18" charset="0"/>
                      </a:rPr>
                      <m:t>𝑌</m:t>
                    </m:r>
                  </m:oMath>
                </a14:m>
                <a:r>
                  <a:rPr lang="en-IN" sz="2400" dirty="0">
                    <a:solidFill>
                      <a:schemeClr val="tx1"/>
                    </a:solidFill>
                  </a:rPr>
                  <a:t> </a:t>
                </a:r>
                <a:r>
                  <a:rPr lang="en-IN" sz="2400" dirty="0">
                    <a:solidFill>
                      <a:schemeClr val="tx1"/>
                    </a:solidFill>
                    <a:latin typeface="+mj-lt"/>
                  </a:rPr>
                  <a:t>(i.e.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𝑥</m:t>
                            </m:r>
                          </m:e>
                          <m:sub>
                            <m:r>
                              <a:rPr lang="en-IN" sz="2400" i="1">
                                <a:solidFill>
                                  <a:schemeClr val="tx1"/>
                                </a:solidFill>
                                <a:latin typeface="Cambria Math" panose="02040503050406030204" pitchFamily="18" charset="0"/>
                                <a:ea typeface="Cambria Math" panose="02040503050406030204" pitchFamily="18" charset="0"/>
                              </a:rPr>
                              <m:t>0</m:t>
                            </m:r>
                          </m:sub>
                        </m:sSub>
                      </m:sub>
                    </m:sSub>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𝑌</m:t>
                        </m:r>
                      </m:sub>
                    </m:sSub>
                  </m:oMath>
                </a14:m>
                <a:r>
                  <a:rPr lang="en-IN" sz="2400" dirty="0">
                    <a:solidFill>
                      <a:schemeClr val="tx1"/>
                    </a:solidFill>
                    <a:latin typeface="+mj-lt"/>
                  </a:rPr>
                  <a:t> for all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𝑋</m:t>
                        </m:r>
                      </m:sub>
                    </m:sSub>
                  </m:oMath>
                </a14:m>
                <a:r>
                  <a:rPr lang="en-IN" sz="2400" dirty="0">
                    <a:solidFill>
                      <a:schemeClr val="tx1"/>
                    </a:solidFill>
                    <a:latin typeface="+mj-lt"/>
                  </a:rPr>
                  <a:t>)</a:t>
                </a:r>
                <a:r>
                  <a:rPr lang="en-IN" sz="2400" dirty="0">
                    <a:solidFill>
                      <a:schemeClr val="tx1"/>
                    </a:solidFill>
                  </a:rPr>
                  <a:t> </a:t>
                </a:r>
                <a:r>
                  <a:rPr lang="en-IN" sz="2400" dirty="0">
                    <a:solidFill>
                      <a:schemeClr val="tx1"/>
                    </a:solidFill>
                    <a:latin typeface="+mj-lt"/>
                  </a:rPr>
                  <a:t>then we must always have </a:t>
                </a:r>
                <a14:m>
                  <m:oMath xmlns:m="http://schemas.openxmlformats.org/officeDocument/2006/math">
                    <m:r>
                      <a:rPr lang="en-IN" sz="2400" i="1">
                        <a:solidFill>
                          <a:schemeClr val="tx1"/>
                        </a:solidFill>
                        <a:latin typeface="Cambria Math" panose="02040503050406030204" pitchFamily="18" charset="0"/>
                      </a:rPr>
                      <m:t>𝑌</m:t>
                    </m:r>
                    <m:r>
                      <m:rPr>
                        <m:nor/>
                      </m:rPr>
                      <a:rPr lang="en-IN" sz="2400">
                        <a:solidFill>
                          <a:schemeClr val="tx1"/>
                        </a:solidFill>
                        <a:latin typeface="Cambria Math" panose="02040503050406030204" pitchFamily="18" charset="0"/>
                      </a:rPr>
                      <m:t> </m:t>
                    </m:r>
                    <m:r>
                      <m:rPr>
                        <m:nor/>
                      </m:rPr>
                      <a:rPr lang="en-IN" sz="2400">
                        <a:solidFill>
                          <a:schemeClr val="tx1"/>
                        </a:solidFill>
                      </a:rPr>
                      <m:t>⫫</m:t>
                    </m:r>
                    <m:r>
                      <a:rPr lang="en-IN" sz="2400" i="1">
                        <a:solidFill>
                          <a:schemeClr val="tx1"/>
                        </a:solidFill>
                        <a:latin typeface="Cambria Math" panose="02040503050406030204" pitchFamily="18" charset="0"/>
                      </a:rPr>
                      <m:t> </m:t>
                    </m:r>
                    <m:r>
                      <a:rPr lang="en-IN" sz="2400" i="1">
                        <a:solidFill>
                          <a:schemeClr val="tx1"/>
                        </a:solidFill>
                        <a:latin typeface="Cambria Math" panose="02040503050406030204" pitchFamily="18" charset="0"/>
                      </a:rPr>
                      <m:t>𝑋</m:t>
                    </m:r>
                  </m:oMath>
                </a14:m>
                <a:r>
                  <a:rPr lang="en-IN" sz="2400" dirty="0">
                    <a:solidFill>
                      <a:schemeClr val="tx1"/>
                    </a:solidFill>
                    <a:latin typeface="+mj-lt"/>
                  </a:rPr>
                  <a:t> (i.e.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𝑦</m:t>
                            </m:r>
                          </m:e>
                          <m:sub>
                            <m:r>
                              <a:rPr lang="en-IN" sz="2400" i="1">
                                <a:solidFill>
                                  <a:schemeClr val="tx1"/>
                                </a:solidFill>
                                <a:latin typeface="Cambria Math" panose="02040503050406030204" pitchFamily="18" charset="0"/>
                                <a:ea typeface="Cambria Math" panose="02040503050406030204" pitchFamily="18" charset="0"/>
                              </a:rPr>
                              <m:t>0</m:t>
                            </m:r>
                          </m:sub>
                        </m:sSub>
                      </m:sub>
                    </m:sSub>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𝑋</m:t>
                        </m:r>
                      </m:sub>
                    </m:sSub>
                  </m:oMath>
                </a14:m>
                <a:r>
                  <a:rPr lang="en-IN" sz="2400" dirty="0">
                    <a:solidFill>
                      <a:schemeClr val="tx1"/>
                    </a:solidFill>
                    <a:latin typeface="+mj-lt"/>
                  </a:rPr>
                  <a:t> for all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𝑦</m:t>
                        </m:r>
                      </m:e>
                      <m:sub>
                        <m:r>
                          <a:rPr lang="en-IN" sz="2400" b="0" i="1" smtClean="0">
                            <a:solidFill>
                              <a:schemeClr val="tx1"/>
                            </a:solidFill>
                            <a:latin typeface="Cambria Math" panose="02040503050406030204" pitchFamily="18" charset="0"/>
                          </a:rPr>
                          <m:t>0</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𝑋</m:t>
                        </m:r>
                      </m:sub>
                    </m:sSub>
                  </m:oMath>
                </a14:m>
                <a:r>
                  <a:rPr lang="en-IN" sz="2400" dirty="0">
                    <a:solidFill>
                      <a:schemeClr val="tx1"/>
                    </a:solidFill>
                    <a:latin typeface="+mj-lt"/>
                  </a:rPr>
                  <a:t>) as well?</a:t>
                </a:r>
              </a:p>
              <a:p>
                <a:pPr algn="ctr"/>
                <a:r>
                  <a:rPr lang="en-IN" sz="2400" i="1" dirty="0">
                    <a:solidFill>
                      <a:schemeClr val="tx1"/>
                    </a:solidFill>
                    <a:latin typeface="+mj-lt"/>
                  </a:rPr>
                  <a:t>Hint</a:t>
                </a:r>
                <a:r>
                  <a:rPr lang="en-IN" sz="2400" dirty="0">
                    <a:solidFill>
                      <a:schemeClr val="tx1"/>
                    </a:solidFill>
                    <a:latin typeface="+mj-lt"/>
                  </a:rPr>
                  <a:t>: use the definition of independence </a:t>
                </a:r>
              </a:p>
            </p:txBody>
          </p:sp>
        </mc:Choice>
        <mc:Fallback xmlns="">
          <p:sp>
            <p:nvSpPr>
              <p:cNvPr id="83" name="Rectangular Callout 82"/>
              <p:cNvSpPr>
                <a:spLocks noRot="1" noChangeAspect="1" noMove="1" noResize="1" noEditPoints="1" noAdjustHandles="1" noChangeArrowheads="1" noChangeShapeType="1" noTextEdit="1"/>
              </p:cNvSpPr>
              <p:nvPr/>
            </p:nvSpPr>
            <p:spPr>
              <a:xfrm>
                <a:off x="287256" y="2074951"/>
                <a:ext cx="9665464" cy="1419261"/>
              </a:xfrm>
              <a:prstGeom prst="wedgeRectCallout">
                <a:avLst>
                  <a:gd name="adj1" fmla="val 60464"/>
                  <a:gd name="adj2" fmla="val 41387"/>
                </a:avLst>
              </a:prstGeom>
              <a:blipFill>
                <a:blip r:embed="rId7"/>
                <a:stretch>
                  <a:fillRect b="-292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10580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par>
                          <p:cTn id="49" fill="hold">
                            <p:stCondLst>
                              <p:cond delay="0"/>
                            </p:stCondLst>
                            <p:childTnLst>
                              <p:par>
                                <p:cTn id="50" presetID="22" presetClass="entr" presetSubtype="2" fill="hold" grpId="0" nodeType="after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wipe(right)">
                                      <p:cBhvr>
                                        <p:cTn id="5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3" grpId="0" uiExpan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a:t> are three </a:t>
                </a:r>
                <a:r>
                  <a:rPr lang="en-IN" dirty="0" err="1"/>
                  <a:t>r.v.s</a:t>
                </a:r>
                <a:r>
                  <a:rPr lang="en-IN" dirty="0"/>
                  <a:t> such that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𝑍</m:t>
                        </m:r>
                      </m:sub>
                    </m:sSub>
                  </m:oMath>
                </a14:m>
                <a:r>
                  <a:rPr lang="en-IN" dirty="0"/>
                  <a:t> we have</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a:p>
              <a:p>
                <a:r>
                  <a:rPr lang="en-IN" dirty="0"/>
                  <a:t>then we say that </a:t>
                </a:r>
                <a14:m>
                  <m:oMath xmlns:m="http://schemas.openxmlformats.org/officeDocument/2006/math">
                    <m:r>
                      <a:rPr lang="en-IN" b="0" i="1" smtClean="0">
                        <a:latin typeface="Cambria Math" panose="02040503050406030204" pitchFamily="18" charset="0"/>
                      </a:rPr>
                      <m:t>𝑋</m:t>
                    </m:r>
                  </m:oMath>
                </a14:m>
                <a:r>
                  <a:rPr lang="en-IN" dirty="0"/>
                  <a:t> and </a:t>
                </a:r>
                <a14:m>
                  <m:oMath xmlns:m="http://schemas.openxmlformats.org/officeDocument/2006/math">
                    <m:r>
                      <a:rPr lang="en-IN" b="0" i="1" smtClean="0">
                        <a:latin typeface="Cambria Math" panose="02040503050406030204" pitchFamily="18" charset="0"/>
                      </a:rPr>
                      <m:t>𝑌</m:t>
                    </m:r>
                  </m:oMath>
                </a14:m>
                <a:r>
                  <a:rPr lang="en-IN" dirty="0"/>
                  <a:t> are </a:t>
                </a:r>
                <a:r>
                  <a:rPr lang="en-IN" i="1" dirty="0"/>
                  <a:t>conditionally independent</a:t>
                </a:r>
                <a:r>
                  <a:rPr lang="en-IN" dirty="0"/>
                  <a:t> given </a:t>
                </a:r>
                <a14:m>
                  <m:oMath xmlns:m="http://schemas.openxmlformats.org/officeDocument/2006/math">
                    <m:r>
                      <a:rPr lang="en-IN" b="0" i="1" smtClean="0">
                        <a:latin typeface="Cambria Math" panose="02040503050406030204" pitchFamily="18" charset="0"/>
                      </a:rPr>
                      <m:t>𝑍</m:t>
                    </m:r>
                  </m:oMath>
                </a14:m>
                <a:endParaRPr lang="en-IN" dirty="0"/>
              </a:p>
              <a:p>
                <a:r>
                  <a:rPr lang="en-IN" b="1" dirty="0"/>
                  <a:t>Notation</a:t>
                </a:r>
                <a:r>
                  <a:rPr lang="en-IN" dirty="0"/>
                  <a:t>: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b="0" i="0" smtClean="0">
                        <a:solidFill>
                          <a:schemeClr val="tx1"/>
                        </a:solidFill>
                        <a:latin typeface="Cambria Math" panose="02040503050406030204" pitchFamily="18" charset="0"/>
                      </a:rPr>
                      <m:t> | </m:t>
                    </m:r>
                    <m:r>
                      <a:rPr lang="en-IN" b="0" i="1" smtClean="0">
                        <a:solidFill>
                          <a:schemeClr val="tx1"/>
                        </a:solidFill>
                        <a:latin typeface="Cambria Math" panose="02040503050406030204" pitchFamily="18" charset="0"/>
                      </a:rPr>
                      <m:t>𝑍</m:t>
                    </m:r>
                  </m:oMath>
                </a14:m>
                <a:endParaRPr lang="en-IN" dirty="0"/>
              </a:p>
              <a:p>
                <a:r>
                  <a:rPr lang="en-IN" dirty="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are independent, then it is not necessary that they continue to be independent even if conditioned on a third random variable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36</a:t>
            </a:fld>
            <a:endParaRPr lang="en-US"/>
          </a:p>
        </p:txBody>
      </p:sp>
      <p:grpSp>
        <p:nvGrpSpPr>
          <p:cNvPr id="77" name="Group 76"/>
          <p:cNvGrpSpPr/>
          <p:nvPr/>
        </p:nvGrpSpPr>
        <p:grpSpPr>
          <a:xfrm>
            <a:off x="457200" y="2054942"/>
            <a:ext cx="11587316" cy="4542503"/>
            <a:chOff x="457200" y="2054943"/>
            <a:chExt cx="11587316" cy="4542503"/>
          </a:xfrm>
        </p:grpSpPr>
        <mc:AlternateContent xmlns:mc="http://schemas.openxmlformats.org/markup-compatibility/2006" xmlns:a14="http://schemas.microsoft.com/office/drawing/2010/main">
          <mc:Choice Requires="a14">
            <p:sp>
              <p:nvSpPr>
                <p:cNvPr id="78" name="Rectangle 77"/>
                <p:cNvSpPr/>
                <p:nvPr/>
              </p:nvSpPr>
              <p:spPr>
                <a:xfrm>
                  <a:off x="457200" y="2054943"/>
                  <a:ext cx="11587316" cy="454250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a:solidFill>
                        <a:schemeClr val="tx1"/>
                      </a:solidFill>
                      <a:latin typeface="+mj-lt"/>
                    </a:rPr>
                    <a:t>This is the earlier example where</a:t>
                  </a:r>
                </a:p>
                <a:p>
                  <a:r>
                    <a:rPr lang="en-IN" sz="3200" b="0" dirty="0">
                      <a:solidFill>
                        <a:schemeClr val="tx1"/>
                      </a:solidFill>
                      <a:latin typeface="+mj-lt"/>
                    </a:rPr>
                    <a:t>we verified that </a:t>
                  </a:r>
                  <a14:m>
                    <m:oMath xmlns:m="http://schemas.openxmlformats.org/officeDocument/2006/math">
                      <m:r>
                        <a:rPr lang="en-IN" sz="3200" b="0" i="1" smtClean="0">
                          <a:solidFill>
                            <a:schemeClr val="tx1"/>
                          </a:solidFill>
                          <a:latin typeface="Cambria Math" panose="02040503050406030204" pitchFamily="18" charset="0"/>
                        </a:rPr>
                        <m:t>𝑋</m:t>
                      </m:r>
                      <m:r>
                        <m:rPr>
                          <m:nor/>
                        </m:rPr>
                        <a:rPr lang="en-IN" sz="3200" b="0" i="0" smtClean="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𝑌</m:t>
                      </m:r>
                    </m:oMath>
                  </a14:m>
                  <a:r>
                    <a:rPr lang="en-IN" sz="3200" dirty="0">
                      <a:solidFill>
                        <a:schemeClr val="tx1"/>
                      </a:solidFill>
                      <a:latin typeface="+mj-lt"/>
                    </a:rPr>
                    <a:t> and </a:t>
                  </a:r>
                  <a14:m>
                    <m:oMath xmlns:m="http://schemas.openxmlformats.org/officeDocument/2006/math">
                      <m:r>
                        <a:rPr lang="en-IN" sz="3200" b="0" i="1" smtClean="0">
                          <a:solidFill>
                            <a:schemeClr val="tx1"/>
                          </a:solidFill>
                          <a:latin typeface="Cambria Math" panose="02040503050406030204" pitchFamily="18" charset="0"/>
                        </a:rPr>
                        <m:t>𝑌</m:t>
                      </m:r>
                      <m:r>
                        <m:rPr>
                          <m:nor/>
                        </m:rPr>
                        <a:rPr lang="en-IN" sz="320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𝑋</m:t>
                      </m:r>
                    </m:oMath>
                  </a14:m>
                  <a:endParaRPr lang="en-IN" sz="3200" dirty="0">
                    <a:solidFill>
                      <a:schemeClr val="tx1"/>
                    </a:solidFill>
                  </a:endParaRPr>
                </a:p>
                <a:p>
                  <a:r>
                    <a:rPr lang="en-IN" sz="3200" dirty="0">
                      <a:solidFill>
                        <a:schemeClr val="tx1"/>
                      </a:solidFill>
                      <a:latin typeface="+mj-lt"/>
                    </a:rPr>
                    <a:t>However it is easy to see that we</a:t>
                  </a:r>
                </a:p>
                <a:p>
                  <a:r>
                    <a:rPr lang="en-IN" sz="3200" dirty="0">
                      <a:solidFill>
                        <a:schemeClr val="tx1"/>
                      </a:solidFill>
                      <a:latin typeface="+mj-lt"/>
                    </a:rPr>
                    <a:t>do not have </a:t>
                  </a:r>
                  <a14:m>
                    <m:oMath xmlns:m="http://schemas.openxmlformats.org/officeDocument/2006/math">
                      <m:r>
                        <a:rPr lang="en-IN" sz="3200" i="1">
                          <a:solidFill>
                            <a:schemeClr val="tx1"/>
                          </a:solidFill>
                          <a:latin typeface="Cambria Math" panose="02040503050406030204" pitchFamily="18" charset="0"/>
                        </a:rPr>
                        <m:t>𝑋</m:t>
                      </m:r>
                      <m:r>
                        <m:rPr>
                          <m:nor/>
                        </m:rPr>
                        <a:rPr lang="en-IN" sz="3200">
                          <a:solidFill>
                            <a:schemeClr val="tx1"/>
                          </a:solidFill>
                          <a:latin typeface="Cambria Math" panose="02040503050406030204" pitchFamily="18" charset="0"/>
                        </a:rPr>
                        <m:t> </m:t>
                      </m:r>
                      <m:r>
                        <m:rPr>
                          <m:nor/>
                        </m:rPr>
                        <a:rPr lang="en-IN" sz="3200">
                          <a:solidFill>
                            <a:schemeClr val="tx1"/>
                          </a:solidFill>
                        </a:rPr>
                        <m:t>⫫</m:t>
                      </m:r>
                      <m:r>
                        <a:rPr lang="en-IN" sz="3200" i="1">
                          <a:solidFill>
                            <a:schemeClr val="tx1"/>
                          </a:solidFill>
                          <a:latin typeface="Cambria Math" panose="02040503050406030204" pitchFamily="18" charset="0"/>
                        </a:rPr>
                        <m:t> </m:t>
                      </m:r>
                      <m:r>
                        <a:rPr lang="en-IN" sz="3200" i="1">
                          <a:solidFill>
                            <a:schemeClr val="tx1"/>
                          </a:solidFill>
                          <a:latin typeface="Cambria Math" panose="02040503050406030204" pitchFamily="18" charset="0"/>
                        </a:rPr>
                        <m:t>𝑌</m:t>
                      </m:r>
                      <m:r>
                        <a:rPr lang="en-IN" sz="3200" b="0" i="1" smtClean="0">
                          <a:solidFill>
                            <a:schemeClr val="tx1"/>
                          </a:solidFill>
                          <a:latin typeface="Cambria Math" panose="02040503050406030204" pitchFamily="18" charset="0"/>
                        </a:rPr>
                        <m:t> | </m:t>
                      </m:r>
                      <m:r>
                        <a:rPr lang="en-IN" sz="3200" b="0" i="1" smtClean="0">
                          <a:solidFill>
                            <a:schemeClr val="tx1"/>
                          </a:solidFill>
                          <a:latin typeface="Cambria Math" panose="02040503050406030204" pitchFamily="18" charset="0"/>
                        </a:rPr>
                        <m:t>𝑍</m:t>
                      </m:r>
                    </m:oMath>
                  </a14:m>
                  <a:r>
                    <a:rPr lang="en-IN" sz="3200" dirty="0">
                      <a:solidFill>
                        <a:schemeClr val="tx1"/>
                      </a:solidFill>
                    </a:rPr>
                    <a:t> </a:t>
                  </a:r>
                  <a:r>
                    <a:rPr lang="en-IN" sz="3200" dirty="0">
                      <a:solidFill>
                        <a:schemeClr val="tx1"/>
                      </a:solidFill>
                      <a:latin typeface="+mj-lt"/>
                    </a:rPr>
                    <a:t>since</a:t>
                  </a:r>
                </a:p>
                <a:p>
                  <a14:m>
                    <m:oMath xmlns:m="http://schemas.openxmlformats.org/officeDocument/2006/math">
                      <m:r>
                        <a:rPr lang="en-IN" sz="32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r>
                            <a:rPr lang="en-IN" sz="3200" b="0" i="1" smtClean="0">
                              <a:solidFill>
                                <a:schemeClr val="tx1"/>
                              </a:solidFill>
                              <a:latin typeface="Cambria Math" panose="02040503050406030204" pitchFamily="18" charset="0"/>
                              <a:ea typeface="Cambria Math" panose="02040503050406030204" pitchFamily="18" charset="0"/>
                            </a:rPr>
                            <m:t>𝑋</m:t>
                          </m:r>
                          <m:r>
                            <a:rPr lang="en-IN" sz="3200" b="0" i="1" smtClean="0">
                              <a:solidFill>
                                <a:schemeClr val="tx1"/>
                              </a:solidFill>
                              <a:latin typeface="Cambria Math" panose="02040503050406030204" pitchFamily="18" charset="0"/>
                              <a:ea typeface="Cambria Math" panose="02040503050406030204" pitchFamily="18" charset="0"/>
                            </a:rPr>
                            <m:t>=2,</m:t>
                          </m:r>
                          <m:r>
                            <a:rPr lang="en-IN" sz="3200" b="0" i="1" smtClean="0">
                              <a:solidFill>
                                <a:schemeClr val="tx1"/>
                              </a:solidFill>
                              <a:latin typeface="Cambria Math" panose="02040503050406030204" pitchFamily="18" charset="0"/>
                              <a:ea typeface="Cambria Math" panose="02040503050406030204" pitchFamily="18" charset="0"/>
                            </a:rPr>
                            <m:t>𝑌</m:t>
                          </m:r>
                          <m:r>
                            <a:rPr lang="en-IN" sz="3200" b="0" i="1" smtClean="0">
                              <a:solidFill>
                                <a:schemeClr val="tx1"/>
                              </a:solidFill>
                              <a:latin typeface="Cambria Math" panose="02040503050406030204" pitchFamily="18" charset="0"/>
                              <a:ea typeface="Cambria Math" panose="02040503050406030204" pitchFamily="18" charset="0"/>
                            </a:rPr>
                            <m:t>=2 | </m:t>
                          </m:r>
                          <m:r>
                            <a:rPr lang="en-IN" sz="3200" b="0" i="1" smtClean="0">
                              <a:solidFill>
                                <a:schemeClr val="tx1"/>
                              </a:solidFill>
                              <a:latin typeface="Cambria Math" panose="02040503050406030204" pitchFamily="18" charset="0"/>
                              <a:ea typeface="Cambria Math" panose="02040503050406030204" pitchFamily="18" charset="0"/>
                            </a:rPr>
                            <m:t>𝑍</m:t>
                          </m:r>
                          <m:r>
                            <a:rPr lang="en-IN" sz="3200" b="0" i="1" smtClean="0">
                              <a:solidFill>
                                <a:schemeClr val="tx1"/>
                              </a:solidFill>
                              <a:latin typeface="Cambria Math" panose="02040503050406030204" pitchFamily="18" charset="0"/>
                              <a:ea typeface="Cambria Math" panose="02040503050406030204" pitchFamily="18" charset="0"/>
                            </a:rPr>
                            <m:t>=1</m:t>
                          </m:r>
                        </m:e>
                      </m:d>
                      <m:r>
                        <a:rPr lang="en-IN" sz="3200" b="0" i="1" smtClean="0">
                          <a:solidFill>
                            <a:schemeClr val="tx1"/>
                          </a:solidFill>
                          <a:latin typeface="Cambria Math" panose="02040503050406030204" pitchFamily="18" charset="0"/>
                          <a:ea typeface="Cambria Math" panose="02040503050406030204" pitchFamily="18" charset="0"/>
                        </a:rPr>
                        <m:t>=0≠</m:t>
                      </m:r>
                    </m:oMath>
                  </a14:m>
                  <a:r>
                    <a:rPr lang="en-IN" sz="3200" dirty="0">
                      <a:solidFill>
                        <a:schemeClr val="tx1"/>
                      </a:solidFill>
                    </a:rPr>
                    <a:t> </a:t>
                  </a:r>
                </a:p>
                <a:p>
                  <a14:m>
                    <m:oMath xmlns:m="http://schemas.openxmlformats.org/officeDocument/2006/math">
                      <m:r>
                        <a:rPr lang="en-IN" sz="2800" i="1">
                          <a:solidFill>
                            <a:schemeClr val="tx1"/>
                          </a:solidFill>
                          <a:latin typeface="Cambria Math" panose="02040503050406030204" pitchFamily="18" charset="0"/>
                          <a:ea typeface="Cambria Math" panose="02040503050406030204" pitchFamily="18" charset="0"/>
                        </a:rPr>
                        <m:t>ℙ</m:t>
                      </m:r>
                      <m:d>
                        <m:dPr>
                          <m:begChr m:val="["/>
                          <m:endChr m:val="]"/>
                          <m:ctrlPr>
                            <a:rPr lang="en-IN" sz="2800" i="1">
                              <a:solidFill>
                                <a:schemeClr val="tx1"/>
                              </a:solidFill>
                              <a:latin typeface="Cambria Math" panose="02040503050406030204" pitchFamily="18" charset="0"/>
                              <a:ea typeface="Cambria Math" panose="02040503050406030204" pitchFamily="18" charset="0"/>
                            </a:rPr>
                          </m:ctrlPr>
                        </m:dPr>
                        <m:e>
                          <m:r>
                            <a:rPr lang="en-IN" sz="2800" i="1">
                              <a:solidFill>
                                <a:schemeClr val="tx1"/>
                              </a:solidFill>
                              <a:latin typeface="Cambria Math" panose="02040503050406030204" pitchFamily="18" charset="0"/>
                              <a:ea typeface="Cambria Math" panose="02040503050406030204" pitchFamily="18" charset="0"/>
                            </a:rPr>
                            <m:t>𝑋</m:t>
                          </m:r>
                          <m:r>
                            <a:rPr lang="en-IN" sz="2800" i="1">
                              <a:solidFill>
                                <a:schemeClr val="tx1"/>
                              </a:solidFill>
                              <a:latin typeface="Cambria Math" panose="02040503050406030204" pitchFamily="18" charset="0"/>
                              <a:ea typeface="Cambria Math" panose="02040503050406030204" pitchFamily="18" charset="0"/>
                            </a:rPr>
                            <m:t>=2 | </m:t>
                          </m:r>
                          <m:r>
                            <a:rPr lang="en-IN" sz="2800" i="1">
                              <a:solidFill>
                                <a:schemeClr val="tx1"/>
                              </a:solidFill>
                              <a:latin typeface="Cambria Math" panose="02040503050406030204" pitchFamily="18" charset="0"/>
                              <a:ea typeface="Cambria Math" panose="02040503050406030204" pitchFamily="18" charset="0"/>
                            </a:rPr>
                            <m:t>𝑍</m:t>
                          </m:r>
                          <m:r>
                            <a:rPr lang="en-IN" sz="2800" i="1">
                              <a:solidFill>
                                <a:schemeClr val="tx1"/>
                              </a:solidFill>
                              <a:latin typeface="Cambria Math" panose="02040503050406030204" pitchFamily="18" charset="0"/>
                              <a:ea typeface="Cambria Math" panose="02040503050406030204" pitchFamily="18" charset="0"/>
                            </a:rPr>
                            <m:t>=1</m:t>
                          </m:r>
                        </m:e>
                      </m:d>
                      <m:r>
                        <a:rPr lang="en-IN" sz="2800" b="0" i="1" smtClean="0">
                          <a:solidFill>
                            <a:schemeClr val="tx1"/>
                          </a:solidFill>
                          <a:latin typeface="Cambria Math" panose="02040503050406030204" pitchFamily="18" charset="0"/>
                          <a:ea typeface="Cambria Math" panose="02040503050406030204" pitchFamily="18" charset="0"/>
                        </a:rPr>
                        <m:t>⋅</m:t>
                      </m:r>
                      <m:r>
                        <a:rPr lang="en-IN" sz="2800" i="1">
                          <a:solidFill>
                            <a:schemeClr val="tx1"/>
                          </a:solidFill>
                          <a:latin typeface="Cambria Math" panose="02040503050406030204" pitchFamily="18" charset="0"/>
                          <a:ea typeface="Cambria Math" panose="02040503050406030204" pitchFamily="18" charset="0"/>
                        </a:rPr>
                        <m:t>ℙ</m:t>
                      </m:r>
                      <m:d>
                        <m:dPr>
                          <m:begChr m:val="["/>
                          <m:endChr m:val="]"/>
                          <m:ctrlPr>
                            <a:rPr lang="en-IN" sz="2800" i="1">
                              <a:solidFill>
                                <a:schemeClr val="tx1"/>
                              </a:solidFill>
                              <a:latin typeface="Cambria Math" panose="02040503050406030204" pitchFamily="18" charset="0"/>
                              <a:ea typeface="Cambria Math" panose="02040503050406030204" pitchFamily="18" charset="0"/>
                            </a:rPr>
                          </m:ctrlPr>
                        </m:dPr>
                        <m:e>
                          <m:r>
                            <a:rPr lang="en-IN" sz="2800" i="1">
                              <a:solidFill>
                                <a:schemeClr val="tx1"/>
                              </a:solidFill>
                              <a:latin typeface="Cambria Math" panose="02040503050406030204" pitchFamily="18" charset="0"/>
                              <a:ea typeface="Cambria Math" panose="02040503050406030204" pitchFamily="18" charset="0"/>
                            </a:rPr>
                            <m:t>𝑌</m:t>
                          </m:r>
                          <m:r>
                            <a:rPr lang="en-IN" sz="2800" i="1">
                              <a:solidFill>
                                <a:schemeClr val="tx1"/>
                              </a:solidFill>
                              <a:latin typeface="Cambria Math" panose="02040503050406030204" pitchFamily="18" charset="0"/>
                              <a:ea typeface="Cambria Math" panose="02040503050406030204" pitchFamily="18" charset="0"/>
                            </a:rPr>
                            <m:t>=2 | </m:t>
                          </m:r>
                          <m:r>
                            <a:rPr lang="en-IN" sz="2800" i="1">
                              <a:solidFill>
                                <a:schemeClr val="tx1"/>
                              </a:solidFill>
                              <a:latin typeface="Cambria Math" panose="02040503050406030204" pitchFamily="18" charset="0"/>
                              <a:ea typeface="Cambria Math" panose="02040503050406030204" pitchFamily="18" charset="0"/>
                            </a:rPr>
                            <m:t>𝑍</m:t>
                          </m:r>
                          <m:r>
                            <a:rPr lang="en-IN" sz="2800" i="1">
                              <a:solidFill>
                                <a:schemeClr val="tx1"/>
                              </a:solidFill>
                              <a:latin typeface="Cambria Math" panose="02040503050406030204" pitchFamily="18" charset="0"/>
                              <a:ea typeface="Cambria Math" panose="02040503050406030204" pitchFamily="18" charset="0"/>
                            </a:rPr>
                            <m:t>=1</m:t>
                          </m:r>
                        </m:e>
                      </m:d>
                    </m:oMath>
                  </a14:m>
                  <a:r>
                    <a:rPr lang="en-IN" sz="3200" dirty="0">
                      <a:solidFill>
                        <a:schemeClr val="tx1"/>
                      </a:solidFill>
                      <a:latin typeface="+mj-lt"/>
                    </a:rPr>
                    <a:t> </a:t>
                  </a:r>
                </a:p>
              </p:txBody>
            </p:sp>
          </mc:Choice>
          <mc:Fallback xmlns="">
            <p:sp>
              <p:nvSpPr>
                <p:cNvPr id="78" name="Rectangle 77"/>
                <p:cNvSpPr>
                  <a:spLocks noRot="1" noChangeAspect="1" noMove="1" noResize="1" noEditPoints="1" noAdjustHandles="1" noChangeArrowheads="1" noChangeShapeType="1" noTextEdit="1"/>
                </p:cNvSpPr>
                <p:nvPr/>
              </p:nvSpPr>
              <p:spPr>
                <a:xfrm>
                  <a:off x="457200" y="2054943"/>
                  <a:ext cx="11587316" cy="4542503"/>
                </a:xfrm>
                <a:prstGeom prst="rect">
                  <a:avLst/>
                </a:prstGeom>
                <a:blipFill>
                  <a:blip r:embed="rId3"/>
                  <a:stretch>
                    <a:fillRect l="-1154"/>
                  </a:stretch>
                </a:blipFill>
                <a:ln w="38100">
                  <a:solidFill>
                    <a:schemeClr val="tx1"/>
                  </a:solidFill>
                </a:ln>
              </p:spPr>
              <p:txBody>
                <a:bodyPr/>
                <a:lstStyle/>
                <a:p>
                  <a:r>
                    <a:rPr lang="en-IN">
                      <a:noFill/>
                    </a:rPr>
                    <a:t> </a:t>
                  </a:r>
                </a:p>
              </p:txBody>
            </p:sp>
          </mc:Fallback>
        </mc:AlternateContent>
        <p:grpSp>
          <p:nvGrpSpPr>
            <p:cNvPr id="79" name="Group 78"/>
            <p:cNvGrpSpPr/>
            <p:nvPr/>
          </p:nvGrpSpPr>
          <p:grpSpPr>
            <a:xfrm>
              <a:off x="6179284" y="2270421"/>
              <a:ext cx="770562" cy="4093341"/>
              <a:chOff x="6179284" y="2270421"/>
              <a:chExt cx="770562" cy="4093341"/>
            </a:xfrm>
          </p:grpSpPr>
          <p:sp>
            <p:nvSpPr>
              <p:cNvPr id="105" name="Oval 104"/>
              <p:cNvSpPr/>
              <p:nvPr/>
            </p:nvSpPr>
            <p:spPr>
              <a:xfrm>
                <a:off x="6179284"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106" name="Oval 105"/>
              <p:cNvSpPr/>
              <p:nvPr/>
            </p:nvSpPr>
            <p:spPr>
              <a:xfrm>
                <a:off x="6179284"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107" name="Oval 106"/>
              <p:cNvSpPr/>
              <p:nvPr/>
            </p:nvSpPr>
            <p:spPr>
              <a:xfrm>
                <a:off x="6179284"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108" name="Oval 107"/>
              <p:cNvSpPr/>
              <p:nvPr/>
            </p:nvSpPr>
            <p:spPr>
              <a:xfrm>
                <a:off x="6179284"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80" name="Group 79"/>
            <p:cNvGrpSpPr/>
            <p:nvPr/>
          </p:nvGrpSpPr>
          <p:grpSpPr>
            <a:xfrm>
              <a:off x="7160051" y="2270421"/>
              <a:ext cx="770562" cy="4093341"/>
              <a:chOff x="7160051" y="2270421"/>
              <a:chExt cx="770562" cy="4093341"/>
            </a:xfrm>
          </p:grpSpPr>
          <p:sp>
            <p:nvSpPr>
              <p:cNvPr id="101" name="Oval 100"/>
              <p:cNvSpPr/>
              <p:nvPr/>
            </p:nvSpPr>
            <p:spPr>
              <a:xfrm>
                <a:off x="7160051" y="2270421"/>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02" name="Oval 101"/>
              <p:cNvSpPr/>
              <p:nvPr/>
            </p:nvSpPr>
            <p:spPr>
              <a:xfrm>
                <a:off x="7160051"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03" name="Oval 102"/>
              <p:cNvSpPr/>
              <p:nvPr/>
            </p:nvSpPr>
            <p:spPr>
              <a:xfrm>
                <a:off x="7160051"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04" name="Oval 103"/>
              <p:cNvSpPr/>
              <p:nvPr/>
            </p:nvSpPr>
            <p:spPr>
              <a:xfrm>
                <a:off x="7160051" y="559320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81" name="Group 80"/>
            <p:cNvGrpSpPr/>
            <p:nvPr/>
          </p:nvGrpSpPr>
          <p:grpSpPr>
            <a:xfrm>
              <a:off x="8140818" y="2270421"/>
              <a:ext cx="770562" cy="4093341"/>
              <a:chOff x="8140818" y="2270421"/>
              <a:chExt cx="770562" cy="4093341"/>
            </a:xfrm>
          </p:grpSpPr>
          <p:sp>
            <p:nvSpPr>
              <p:cNvPr id="97" name="Oval 96"/>
              <p:cNvSpPr/>
              <p:nvPr/>
            </p:nvSpPr>
            <p:spPr>
              <a:xfrm>
                <a:off x="8140818"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98" name="Oval 97"/>
              <p:cNvSpPr/>
              <p:nvPr/>
            </p:nvSpPr>
            <p:spPr>
              <a:xfrm>
                <a:off x="8140818"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99" name="Oval 98"/>
              <p:cNvSpPr/>
              <p:nvPr/>
            </p:nvSpPr>
            <p:spPr>
              <a:xfrm>
                <a:off x="8140818"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00" name="Oval 99"/>
              <p:cNvSpPr/>
              <p:nvPr/>
            </p:nvSpPr>
            <p:spPr>
              <a:xfrm>
                <a:off x="8140818"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82" name="Group 81"/>
            <p:cNvGrpSpPr/>
            <p:nvPr/>
          </p:nvGrpSpPr>
          <p:grpSpPr>
            <a:xfrm>
              <a:off x="9121585" y="2270421"/>
              <a:ext cx="770562" cy="4093341"/>
              <a:chOff x="9121585" y="2270421"/>
              <a:chExt cx="770562" cy="4093341"/>
            </a:xfrm>
          </p:grpSpPr>
          <p:sp>
            <p:nvSpPr>
              <p:cNvPr id="93" name="Oval 92"/>
              <p:cNvSpPr/>
              <p:nvPr/>
            </p:nvSpPr>
            <p:spPr>
              <a:xfrm>
                <a:off x="9121585"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94" name="Oval 93"/>
              <p:cNvSpPr/>
              <p:nvPr/>
            </p:nvSpPr>
            <p:spPr>
              <a:xfrm>
                <a:off x="9121585"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95" name="Oval 94"/>
              <p:cNvSpPr/>
              <p:nvPr/>
            </p:nvSpPr>
            <p:spPr>
              <a:xfrm>
                <a:off x="9121585"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96" name="Oval 95"/>
              <p:cNvSpPr/>
              <p:nvPr/>
            </p:nvSpPr>
            <p:spPr>
              <a:xfrm>
                <a:off x="9121585"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83" name="Group 82"/>
            <p:cNvGrpSpPr/>
            <p:nvPr/>
          </p:nvGrpSpPr>
          <p:grpSpPr>
            <a:xfrm>
              <a:off x="10102352" y="2270421"/>
              <a:ext cx="770562" cy="4093341"/>
              <a:chOff x="10102352" y="2270421"/>
              <a:chExt cx="770562" cy="4093341"/>
            </a:xfrm>
          </p:grpSpPr>
          <p:sp>
            <p:nvSpPr>
              <p:cNvPr id="89" name="Oval 88"/>
              <p:cNvSpPr/>
              <p:nvPr/>
            </p:nvSpPr>
            <p:spPr>
              <a:xfrm>
                <a:off x="10102352" y="2270421"/>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90" name="Oval 89"/>
              <p:cNvSpPr/>
              <p:nvPr/>
            </p:nvSpPr>
            <p:spPr>
              <a:xfrm>
                <a:off x="10102352"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91" name="Oval 90"/>
              <p:cNvSpPr/>
              <p:nvPr/>
            </p:nvSpPr>
            <p:spPr>
              <a:xfrm>
                <a:off x="10102352"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92" name="Oval 91"/>
              <p:cNvSpPr/>
              <p:nvPr/>
            </p:nvSpPr>
            <p:spPr>
              <a:xfrm>
                <a:off x="10102352"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84" name="Group 83"/>
            <p:cNvGrpSpPr/>
            <p:nvPr/>
          </p:nvGrpSpPr>
          <p:grpSpPr>
            <a:xfrm>
              <a:off x="11083120" y="2270421"/>
              <a:ext cx="770562" cy="4093341"/>
              <a:chOff x="11083120" y="2270421"/>
              <a:chExt cx="770562" cy="4093341"/>
            </a:xfrm>
          </p:grpSpPr>
          <p:sp>
            <p:nvSpPr>
              <p:cNvPr id="85" name="Oval 84"/>
              <p:cNvSpPr/>
              <p:nvPr/>
            </p:nvSpPr>
            <p:spPr>
              <a:xfrm>
                <a:off x="11083120"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86" name="Oval 85"/>
              <p:cNvSpPr/>
              <p:nvPr/>
            </p:nvSpPr>
            <p:spPr>
              <a:xfrm>
                <a:off x="11083120" y="337801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87" name="Oval 86"/>
              <p:cNvSpPr/>
              <p:nvPr/>
            </p:nvSpPr>
            <p:spPr>
              <a:xfrm>
                <a:off x="11083120" y="448560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88" name="Oval 87"/>
              <p:cNvSpPr/>
              <p:nvPr/>
            </p:nvSpPr>
            <p:spPr>
              <a:xfrm>
                <a:off x="11083120"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grpSp>
      <mc:AlternateContent xmlns:mc="http://schemas.openxmlformats.org/markup-compatibility/2006" xmlns:a14="http://schemas.microsoft.com/office/drawing/2010/main">
        <mc:Choice Requires="a14">
          <p:sp>
            <p:nvSpPr>
              <p:cNvPr id="109" name="Right Arrow Callout 108"/>
              <p:cNvSpPr/>
              <p:nvPr/>
            </p:nvSpPr>
            <p:spPr>
              <a:xfrm>
                <a:off x="4217751" y="2863663"/>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=1</m:t>
                      </m:r>
                    </m:oMath>
                  </m:oMathPara>
                </a14:m>
                <a:endParaRPr lang="en-IN" sz="2400" dirty="0"/>
              </a:p>
            </p:txBody>
          </p:sp>
        </mc:Choice>
        <mc:Fallback xmlns="">
          <p:sp>
            <p:nvSpPr>
              <p:cNvPr id="109" name="Right Arrow Callout 108"/>
              <p:cNvSpPr>
                <a:spLocks noRot="1" noChangeAspect="1" noMove="1" noResize="1" noEditPoints="1" noAdjustHandles="1" noChangeArrowheads="1" noChangeShapeType="1" noTextEdit="1"/>
              </p:cNvSpPr>
              <p:nvPr/>
            </p:nvSpPr>
            <p:spPr>
              <a:xfrm>
                <a:off x="4217751" y="2863663"/>
                <a:ext cx="1818526" cy="691628"/>
              </a:xfrm>
              <a:prstGeom prst="rightArrowCallout">
                <a:avLst/>
              </a:prstGeom>
              <a:blipFill>
                <a:blip r:embed="rId4"/>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0" name="Right Arrow Callout 109"/>
              <p:cNvSpPr/>
              <p:nvPr/>
            </p:nvSpPr>
            <p:spPr>
              <a:xfrm>
                <a:off x="4217751" y="5055639"/>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=2</m:t>
                      </m:r>
                    </m:oMath>
                  </m:oMathPara>
                </a14:m>
                <a:endParaRPr lang="en-IN" sz="2400" dirty="0"/>
              </a:p>
            </p:txBody>
          </p:sp>
        </mc:Choice>
        <mc:Fallback xmlns="">
          <p:sp>
            <p:nvSpPr>
              <p:cNvPr id="110" name="Right Arrow Callout 109"/>
              <p:cNvSpPr>
                <a:spLocks noRot="1" noChangeAspect="1" noMove="1" noResize="1" noEditPoints="1" noAdjustHandles="1" noChangeArrowheads="1" noChangeShapeType="1" noTextEdit="1"/>
              </p:cNvSpPr>
              <p:nvPr/>
            </p:nvSpPr>
            <p:spPr>
              <a:xfrm>
                <a:off x="4217751" y="5055639"/>
                <a:ext cx="1818526" cy="691628"/>
              </a:xfrm>
              <a:prstGeom prst="rightArrowCallout">
                <a:avLst/>
              </a:prstGeom>
              <a:blipFill>
                <a:blip r:embed="rId5"/>
                <a:stretch>
                  <a:fillRect/>
                </a:stretch>
              </a:blipFill>
              <a:ln w="38100">
                <a:solidFill>
                  <a:schemeClr val="accent5"/>
                </a:solidFill>
              </a:ln>
            </p:spPr>
            <p:txBody>
              <a:bodyPr/>
              <a:lstStyle/>
              <a:p>
                <a:r>
                  <a:rPr lang="en-IN">
                    <a:noFill/>
                  </a:rPr>
                  <a:t> </a:t>
                </a:r>
              </a:p>
            </p:txBody>
          </p:sp>
        </mc:Fallback>
      </mc:AlternateContent>
      <p:sp>
        <p:nvSpPr>
          <p:cNvPr id="113" name="Rectangle 112"/>
          <p:cNvSpPr/>
          <p:nvPr/>
        </p:nvSpPr>
        <p:spPr>
          <a:xfrm>
            <a:off x="6053517" y="2168914"/>
            <a:ext cx="5885054" cy="208474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14" name="Rectangle 113"/>
          <p:cNvSpPr/>
          <p:nvPr/>
        </p:nvSpPr>
        <p:spPr>
          <a:xfrm>
            <a:off x="6053517" y="4402177"/>
            <a:ext cx="5885054" cy="2046749"/>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58112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wipe(left)">
                                      <p:cBhvr>
                                        <p:cTn id="32" dur="500"/>
                                        <p:tgtEl>
                                          <p:spTgt spid="10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wipe(left)">
                                      <p:cBhvr>
                                        <p:cTn id="35" dur="500"/>
                                        <p:tgtEl>
                                          <p:spTgt spid="11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wipe(left)">
                                      <p:cBhvr>
                                        <p:cTn id="39" dur="500"/>
                                        <p:tgtEl>
                                          <p:spTgt spid="11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wipe(left)">
                                      <p:cBhvr>
                                        <p:cTn id="42" dur="500"/>
                                        <p:tgtEl>
                                          <p:spTgt spid="1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9" grpId="0" uiExpand="1" animBg="1"/>
      <p:bldP spid="109" grpId="1" uiExpand="1" animBg="1"/>
      <p:bldP spid="110" grpId="0" uiExpand="1" animBg="1"/>
      <p:bldP spid="110" grpId="1" uiExpand="1" animBg="1"/>
      <p:bldP spid="113" grpId="0" uiExpand="1" animBg="1"/>
      <p:bldP spid="113" grpId="1" animBg="1"/>
      <p:bldP spid="114" grpId="0" uiExpand="1" animBg="1"/>
      <p:bldP spid="11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a:t> are three </a:t>
                </a:r>
                <a:r>
                  <a:rPr lang="en-IN" dirty="0" err="1"/>
                  <a:t>r.v.s</a:t>
                </a:r>
                <a:r>
                  <a:rPr lang="en-IN" dirty="0"/>
                  <a:t> such that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𝑍</m:t>
                        </m:r>
                      </m:sub>
                    </m:sSub>
                  </m:oMath>
                </a14:m>
                <a:r>
                  <a:rPr lang="en-IN" dirty="0"/>
                  <a:t> we have</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a:p>
              <a:p>
                <a:r>
                  <a:rPr lang="en-IN" dirty="0"/>
                  <a:t>then we say that </a:t>
                </a:r>
                <a14:m>
                  <m:oMath xmlns:m="http://schemas.openxmlformats.org/officeDocument/2006/math">
                    <m:r>
                      <a:rPr lang="en-IN" b="0" i="1" smtClean="0">
                        <a:latin typeface="Cambria Math" panose="02040503050406030204" pitchFamily="18" charset="0"/>
                      </a:rPr>
                      <m:t>𝑋</m:t>
                    </m:r>
                  </m:oMath>
                </a14:m>
                <a:r>
                  <a:rPr lang="en-IN" dirty="0"/>
                  <a:t> and </a:t>
                </a:r>
                <a14:m>
                  <m:oMath xmlns:m="http://schemas.openxmlformats.org/officeDocument/2006/math">
                    <m:r>
                      <a:rPr lang="en-IN" b="0" i="1" smtClean="0">
                        <a:latin typeface="Cambria Math" panose="02040503050406030204" pitchFamily="18" charset="0"/>
                      </a:rPr>
                      <m:t>𝑌</m:t>
                    </m:r>
                  </m:oMath>
                </a14:m>
                <a:r>
                  <a:rPr lang="en-IN" dirty="0"/>
                  <a:t> are </a:t>
                </a:r>
                <a:r>
                  <a:rPr lang="en-IN" i="1" dirty="0"/>
                  <a:t>conditionally independent</a:t>
                </a:r>
                <a:r>
                  <a:rPr lang="en-IN" dirty="0"/>
                  <a:t> given </a:t>
                </a:r>
                <a14:m>
                  <m:oMath xmlns:m="http://schemas.openxmlformats.org/officeDocument/2006/math">
                    <m:r>
                      <a:rPr lang="en-IN" b="0" i="1" smtClean="0">
                        <a:latin typeface="Cambria Math" panose="02040503050406030204" pitchFamily="18" charset="0"/>
                      </a:rPr>
                      <m:t>𝑍</m:t>
                    </m:r>
                  </m:oMath>
                </a14:m>
                <a:endParaRPr lang="en-IN" dirty="0"/>
              </a:p>
              <a:p>
                <a:r>
                  <a:rPr lang="en-IN" b="1" dirty="0"/>
                  <a:t>Notation</a:t>
                </a:r>
                <a:r>
                  <a:rPr lang="en-IN" dirty="0"/>
                  <a:t>: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b="0" i="0" smtClean="0">
                        <a:solidFill>
                          <a:schemeClr val="tx1"/>
                        </a:solidFill>
                        <a:latin typeface="Cambria Math" panose="02040503050406030204" pitchFamily="18" charset="0"/>
                      </a:rPr>
                      <m:t> | </m:t>
                    </m:r>
                    <m:r>
                      <a:rPr lang="en-IN" b="0" i="1" smtClean="0">
                        <a:solidFill>
                          <a:schemeClr val="tx1"/>
                        </a:solidFill>
                        <a:latin typeface="Cambria Math" panose="02040503050406030204" pitchFamily="18" charset="0"/>
                      </a:rPr>
                      <m:t>𝑍</m:t>
                    </m:r>
                  </m:oMath>
                </a14:m>
                <a:endParaRPr lang="en-IN" dirty="0"/>
              </a:p>
              <a:p>
                <a:r>
                  <a:rPr lang="en-IN" dirty="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are independent, then it is not necessary that they continue to be independent even if conditioned on a third random variable</a:t>
                </a:r>
              </a:p>
              <a:p>
                <a:r>
                  <a:rPr lang="en-IN" dirty="0"/>
                  <a:t>Even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are not independent, it is still possible that there may exist a third random variable </a:t>
                </a:r>
                <a14:m>
                  <m:oMath xmlns:m="http://schemas.openxmlformats.org/officeDocument/2006/math">
                    <m:r>
                      <a:rPr lang="en-IN" b="0" i="1" smtClean="0">
                        <a:latin typeface="Cambria Math" panose="02040503050406030204" pitchFamily="18" charset="0"/>
                      </a:rPr>
                      <m:t>𝑍</m:t>
                    </m:r>
                  </m:oMath>
                </a14:m>
                <a:r>
                  <a:rPr lang="en-IN" dirty="0"/>
                  <a:t> such that makes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conditionally independent i.e.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a:solidFill>
                          <a:schemeClr val="tx1"/>
                        </a:solidFill>
                        <a:latin typeface="Cambria Math" panose="02040503050406030204" pitchFamily="18" charset="0"/>
                      </a:rPr>
                      <m:t> | </m:t>
                    </m:r>
                    <m:r>
                      <a:rPr lang="en-IN" i="1">
                        <a:solidFill>
                          <a:schemeClr val="tx1"/>
                        </a:solidFill>
                        <a:latin typeface="Cambria Math" panose="02040503050406030204" pitchFamily="18" charset="0"/>
                      </a:rPr>
                      <m:t>𝑍</m:t>
                    </m:r>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51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37</a:t>
            </a:fld>
            <a:endParaRPr lang="en-US"/>
          </a:p>
        </p:txBody>
      </p:sp>
      <p:grpSp>
        <p:nvGrpSpPr>
          <p:cNvPr id="5" name="Group 4"/>
          <p:cNvGrpSpPr/>
          <p:nvPr/>
        </p:nvGrpSpPr>
        <p:grpSpPr>
          <a:xfrm>
            <a:off x="427910" y="2065106"/>
            <a:ext cx="11758761" cy="4581500"/>
            <a:chOff x="437535" y="2065106"/>
            <a:chExt cx="11758761" cy="4581500"/>
          </a:xfrm>
        </p:grpSpPr>
        <mc:AlternateContent xmlns:mc="http://schemas.openxmlformats.org/markup-compatibility/2006" xmlns:a14="http://schemas.microsoft.com/office/drawing/2010/main">
          <mc:Choice Requires="a14">
            <p:sp>
              <p:nvSpPr>
                <p:cNvPr id="6" name="Rectangle 5"/>
                <p:cNvSpPr/>
                <p:nvPr/>
              </p:nvSpPr>
              <p:spPr>
                <a:xfrm>
                  <a:off x="437535" y="2065106"/>
                  <a:ext cx="11734801" cy="45815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a:solidFill>
                        <a:schemeClr val="tx1"/>
                      </a:solidFill>
                      <a:latin typeface="+mj-lt"/>
                    </a:rPr>
                    <a:t>The </a:t>
                  </a:r>
                  <a:r>
                    <a:rPr lang="en-IN" sz="2800" dirty="0" err="1">
                      <a:solidFill>
                        <a:schemeClr val="tx1"/>
                      </a:solidFill>
                      <a:latin typeface="+mj-lt"/>
                    </a:rPr>
                    <a:t>r.v.s</a:t>
                  </a:r>
                  <a:r>
                    <a:rPr lang="en-IN" sz="2800" dirty="0">
                      <a:solidFill>
                        <a:schemeClr val="tx1"/>
                      </a:solidFill>
                      <a:latin typeface="+mj-lt"/>
                    </a:rPr>
                    <a:t> number </a:t>
                  </a:r>
                  <a14:m>
                    <m:oMath xmlns:m="http://schemas.openxmlformats.org/officeDocument/2006/math">
                      <m:r>
                        <a:rPr lang="en-IN" sz="2800" b="0" i="1" smtClean="0">
                          <a:solidFill>
                            <a:schemeClr val="tx1"/>
                          </a:solidFill>
                          <a:latin typeface="Cambria Math" panose="02040503050406030204" pitchFamily="18" charset="0"/>
                        </a:rPr>
                        <m:t>𝑋</m:t>
                      </m:r>
                    </m:oMath>
                  </a14:m>
                  <a:r>
                    <a:rPr lang="en-IN" sz="2800" dirty="0">
                      <a:solidFill>
                        <a:schemeClr val="tx1"/>
                      </a:solidFill>
                      <a:latin typeface="+mj-lt"/>
                    </a:rPr>
                    <a:t> and colour </a:t>
                  </a:r>
                  <a14:m>
                    <m:oMath xmlns:m="http://schemas.openxmlformats.org/officeDocument/2006/math">
                      <m:r>
                        <a:rPr lang="en-IN" sz="2800" b="0" i="1" smtClean="0">
                          <a:solidFill>
                            <a:schemeClr val="tx1"/>
                          </a:solidFill>
                          <a:latin typeface="Cambria Math" panose="02040503050406030204" pitchFamily="18" charset="0"/>
                        </a:rPr>
                        <m:t>𝑌</m:t>
                      </m:r>
                    </m:oMath>
                  </a14:m>
                  <a:r>
                    <a:rPr lang="en-IN" sz="2800" dirty="0">
                      <a:solidFill>
                        <a:schemeClr val="tx1"/>
                      </a:solidFill>
                      <a:latin typeface="+mj-lt"/>
                    </a:rPr>
                    <a:t> are</a:t>
                  </a:r>
                  <a:br>
                    <a:rPr lang="en-IN" sz="2800" dirty="0">
                      <a:solidFill>
                        <a:schemeClr val="tx1"/>
                      </a:solidFill>
                      <a:latin typeface="+mj-lt"/>
                    </a:rPr>
                  </a:br>
                  <a:r>
                    <a:rPr lang="en-IN" sz="2800" dirty="0">
                      <a:solidFill>
                        <a:schemeClr val="tx1"/>
                      </a:solidFill>
                      <a:latin typeface="+mj-lt"/>
                    </a:rPr>
                    <a:t>not independent here. To see this, note</a:t>
                  </a:r>
                  <a:br>
                    <a:rPr lang="en-IN" sz="2800" dirty="0">
                      <a:solidFill>
                        <a:schemeClr val="tx1"/>
                      </a:solidFill>
                      <a:latin typeface="+mj-lt"/>
                    </a:rPr>
                  </a:br>
                  <a:r>
                    <a:rPr lang="en-IN" sz="2800" dirty="0">
                      <a:solidFill>
                        <a:schemeClr val="tx1"/>
                      </a:solidFill>
                      <a:latin typeface="+mj-lt"/>
                    </a:rPr>
                    <a:t>that</a:t>
                  </a:r>
                  <a14:m>
                    <m:oMath xmlns:m="http://schemas.openxmlformats.org/officeDocument/2006/math">
                      <m:r>
                        <a:rPr lang="en-IN" sz="2800" b="0" i="0" smtClean="0">
                          <a:solidFill>
                            <a:schemeClr val="tx1"/>
                          </a:solidFill>
                          <a:latin typeface="Cambria Math" panose="02040503050406030204" pitchFamily="18" charset="0"/>
                          <a:ea typeface="Cambria Math" panose="02040503050406030204" pitchFamily="18" charset="0"/>
                        </a:rPr>
                        <m:t> </m:t>
                      </m:r>
                      <m:r>
                        <a:rPr lang="en-IN" sz="28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800" b="0" i="1" smtClean="0">
                              <a:solidFill>
                                <a:schemeClr val="tx1"/>
                              </a:solidFill>
                              <a:latin typeface="Cambria Math" panose="02040503050406030204" pitchFamily="18" charset="0"/>
                              <a:ea typeface="Cambria Math" panose="02040503050406030204" pitchFamily="18" charset="0"/>
                            </a:rPr>
                          </m:ctrlPr>
                        </m:dPr>
                        <m:e>
                          <m:r>
                            <a:rPr lang="en-IN" sz="2800" b="0" i="1" smtClean="0">
                              <a:solidFill>
                                <a:schemeClr val="tx1"/>
                              </a:solidFill>
                              <a:latin typeface="Cambria Math" panose="02040503050406030204" pitchFamily="18" charset="0"/>
                              <a:ea typeface="Cambria Math" panose="02040503050406030204" pitchFamily="18" charset="0"/>
                            </a:rPr>
                            <m:t>𝑌</m:t>
                          </m:r>
                          <m:r>
                            <a:rPr lang="en-IN" sz="2800" b="0" i="1" smtClean="0">
                              <a:solidFill>
                                <a:schemeClr val="tx1"/>
                              </a:solidFill>
                              <a:latin typeface="Cambria Math" panose="02040503050406030204" pitchFamily="18" charset="0"/>
                              <a:ea typeface="Cambria Math" panose="02040503050406030204" pitchFamily="18" charset="0"/>
                            </a:rPr>
                            <m:t>=3 | </m:t>
                          </m:r>
                          <m:r>
                            <a:rPr lang="en-IN" sz="2800" b="0" i="1" smtClean="0">
                              <a:solidFill>
                                <a:schemeClr val="tx1"/>
                              </a:solidFill>
                              <a:latin typeface="Cambria Math" panose="02040503050406030204" pitchFamily="18" charset="0"/>
                              <a:ea typeface="Cambria Math" panose="02040503050406030204" pitchFamily="18" charset="0"/>
                            </a:rPr>
                            <m:t>𝑋</m:t>
                          </m:r>
                          <m:r>
                            <a:rPr lang="en-IN" sz="2800" b="0" i="1" smtClean="0">
                              <a:solidFill>
                                <a:schemeClr val="tx1"/>
                              </a:solidFill>
                              <a:latin typeface="Cambria Math" panose="02040503050406030204" pitchFamily="18" charset="0"/>
                              <a:ea typeface="Cambria Math" panose="02040503050406030204" pitchFamily="18" charset="0"/>
                            </a:rPr>
                            <m:t>=1</m:t>
                          </m:r>
                        </m:e>
                      </m:d>
                      <m:r>
                        <a:rPr lang="en-IN" sz="2800" b="0" i="1" smtClean="0">
                          <a:solidFill>
                            <a:schemeClr val="tx1"/>
                          </a:solidFill>
                          <a:latin typeface="Cambria Math" panose="02040503050406030204" pitchFamily="18" charset="0"/>
                          <a:ea typeface="Cambria Math" panose="02040503050406030204" pitchFamily="18" charset="0"/>
                        </a:rPr>
                        <m:t>=0.4</m:t>
                      </m:r>
                    </m:oMath>
                  </a14:m>
                  <a:endParaRPr lang="en-IN" sz="2800" b="0" i="1"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r>
                        <a:rPr lang="en-IN" sz="2800" b="0" i="1" smtClean="0">
                          <a:solidFill>
                            <a:schemeClr val="tx1"/>
                          </a:solidFill>
                          <a:latin typeface="Cambria Math" panose="02040503050406030204" pitchFamily="18" charset="0"/>
                          <a:ea typeface="Cambria Math" panose="02040503050406030204" pitchFamily="18" charset="0"/>
                        </a:rPr>
                        <m:t>≠0.25=</m:t>
                      </m:r>
                      <m:r>
                        <a:rPr lang="en-IN" sz="2800" i="1">
                          <a:solidFill>
                            <a:schemeClr val="tx1"/>
                          </a:solidFill>
                          <a:latin typeface="Cambria Math" panose="02040503050406030204" pitchFamily="18" charset="0"/>
                          <a:ea typeface="Cambria Math" panose="02040503050406030204" pitchFamily="18" charset="0"/>
                        </a:rPr>
                        <m:t>ℙ</m:t>
                      </m:r>
                      <m:d>
                        <m:dPr>
                          <m:begChr m:val="["/>
                          <m:endChr m:val="]"/>
                          <m:ctrlPr>
                            <a:rPr lang="en-IN" sz="2800" i="1">
                              <a:solidFill>
                                <a:schemeClr val="tx1"/>
                              </a:solidFill>
                              <a:latin typeface="Cambria Math" panose="02040503050406030204" pitchFamily="18" charset="0"/>
                              <a:ea typeface="Cambria Math" panose="02040503050406030204" pitchFamily="18" charset="0"/>
                            </a:rPr>
                          </m:ctrlPr>
                        </m:dPr>
                        <m:e>
                          <m:r>
                            <a:rPr lang="en-IN" sz="2800" i="1">
                              <a:solidFill>
                                <a:schemeClr val="tx1"/>
                              </a:solidFill>
                              <a:latin typeface="Cambria Math" panose="02040503050406030204" pitchFamily="18" charset="0"/>
                              <a:ea typeface="Cambria Math" panose="02040503050406030204" pitchFamily="18" charset="0"/>
                            </a:rPr>
                            <m:t>𝑌</m:t>
                          </m:r>
                          <m:r>
                            <a:rPr lang="en-IN" sz="2800" i="1">
                              <a:solidFill>
                                <a:schemeClr val="tx1"/>
                              </a:solidFill>
                              <a:latin typeface="Cambria Math" panose="02040503050406030204" pitchFamily="18" charset="0"/>
                              <a:ea typeface="Cambria Math" panose="02040503050406030204" pitchFamily="18" charset="0"/>
                            </a:rPr>
                            <m:t>=3</m:t>
                          </m:r>
                        </m:e>
                      </m:d>
                    </m:oMath>
                  </a14:m>
                  <a:r>
                    <a:rPr lang="en-IN" sz="2800" dirty="0">
                      <a:solidFill>
                        <a:schemeClr val="tx1"/>
                      </a:solidFill>
                      <a:latin typeface="+mj-lt"/>
                    </a:rPr>
                    <a:t>. However, if we</a:t>
                  </a:r>
                  <a:br>
                    <a:rPr lang="en-IN" sz="2800" dirty="0">
                      <a:solidFill>
                        <a:schemeClr val="tx1"/>
                      </a:solidFill>
                      <a:latin typeface="+mj-lt"/>
                    </a:rPr>
                  </a:br>
                  <a:r>
                    <a:rPr lang="en-IN" sz="2800" dirty="0">
                      <a:solidFill>
                        <a:schemeClr val="tx1"/>
                      </a:solidFill>
                      <a:latin typeface="+mj-lt"/>
                    </a:rPr>
                    <a:t>condition on a new random variable </a:t>
                  </a:r>
                  <a14:m>
                    <m:oMath xmlns:m="http://schemas.openxmlformats.org/officeDocument/2006/math">
                      <m:r>
                        <a:rPr lang="en-IN" sz="2800" b="0" i="1" smtClean="0">
                          <a:solidFill>
                            <a:schemeClr val="tx1"/>
                          </a:solidFill>
                          <a:latin typeface="Cambria Math" panose="02040503050406030204" pitchFamily="18" charset="0"/>
                        </a:rPr>
                        <m:t>𝑍</m:t>
                      </m:r>
                    </m:oMath>
                  </a14:m>
                  <a:br>
                    <a:rPr lang="en-IN" sz="2800" dirty="0">
                      <a:solidFill>
                        <a:schemeClr val="tx1"/>
                      </a:solidFill>
                      <a:latin typeface="+mj-lt"/>
                    </a:rPr>
                  </a:br>
                  <a:r>
                    <a:rPr lang="en-IN" sz="2800" dirty="0">
                      <a:solidFill>
                        <a:schemeClr val="tx1"/>
                      </a:solidFill>
                      <a:latin typeface="+mj-lt"/>
                    </a:rPr>
                    <a:t>that distinguishes the first two rows</a:t>
                  </a:r>
                  <a:br>
                    <a:rPr lang="en-IN" sz="2800" dirty="0">
                      <a:solidFill>
                        <a:schemeClr val="tx1"/>
                      </a:solidFill>
                      <a:latin typeface="+mj-lt"/>
                    </a:rPr>
                  </a:br>
                  <a:r>
                    <a:rPr lang="en-IN" sz="2800" dirty="0">
                      <a:solidFill>
                        <a:schemeClr val="tx1"/>
                      </a:solidFill>
                      <a:latin typeface="+mj-lt"/>
                    </a:rPr>
                    <a:t>from the last two rows, then </a:t>
                  </a:r>
                  <a14:m>
                    <m:oMath xmlns:m="http://schemas.openxmlformats.org/officeDocument/2006/math">
                      <m:r>
                        <a:rPr lang="en-IN" sz="2800" b="0" i="1" smtClean="0">
                          <a:solidFill>
                            <a:schemeClr val="tx1"/>
                          </a:solidFill>
                          <a:latin typeface="Cambria Math" panose="02040503050406030204" pitchFamily="18" charset="0"/>
                        </a:rPr>
                        <m:t>𝑋</m:t>
                      </m:r>
                    </m:oMath>
                  </a14:m>
                  <a:r>
                    <a:rPr lang="en-IN" sz="2800" dirty="0">
                      <a:solidFill>
                        <a:schemeClr val="tx1"/>
                      </a:solidFill>
                      <a:latin typeface="+mj-lt"/>
                    </a:rPr>
                    <a:t> and </a:t>
                  </a:r>
                  <a14:m>
                    <m:oMath xmlns:m="http://schemas.openxmlformats.org/officeDocument/2006/math">
                      <m:r>
                        <a:rPr lang="en-IN" sz="2800" b="0" i="1" smtClean="0">
                          <a:solidFill>
                            <a:schemeClr val="tx1"/>
                          </a:solidFill>
                          <a:latin typeface="Cambria Math" panose="02040503050406030204" pitchFamily="18" charset="0"/>
                        </a:rPr>
                        <m:t>𝑌</m:t>
                      </m:r>
                    </m:oMath>
                  </a14:m>
                  <a:br>
                    <a:rPr lang="en-IN" sz="2800" dirty="0">
                      <a:solidFill>
                        <a:schemeClr val="tx1"/>
                      </a:solidFill>
                      <a:latin typeface="+mj-lt"/>
                    </a:rPr>
                  </a:br>
                  <a:r>
                    <a:rPr lang="en-IN" sz="2800" dirty="0">
                      <a:solidFill>
                        <a:schemeClr val="tx1"/>
                      </a:solidFill>
                      <a:latin typeface="+mj-lt"/>
                    </a:rPr>
                    <a:t>become independent </a:t>
                  </a:r>
                  <a:r>
                    <a:rPr lang="en-IN" sz="2800" dirty="0" err="1">
                      <a:solidFill>
                        <a:schemeClr val="tx1"/>
                      </a:solidFill>
                      <a:latin typeface="+mj-lt"/>
                    </a:rPr>
                    <a:t>r.v.s</a:t>
                  </a:r>
                  <a:r>
                    <a:rPr lang="en-IN" sz="2800" dirty="0">
                      <a:solidFill>
                        <a:schemeClr val="tx1"/>
                      </a:solidFill>
                      <a:latin typeface="+mj-lt"/>
                    </a:rPr>
                    <a:t> i.e. </a:t>
                  </a:r>
                  <a14:m>
                    <m:oMath xmlns:m="http://schemas.openxmlformats.org/officeDocument/2006/math">
                      <m:r>
                        <a:rPr lang="en-IN" sz="2800" i="1">
                          <a:solidFill>
                            <a:schemeClr val="tx1"/>
                          </a:solidFill>
                          <a:latin typeface="Cambria Math" panose="02040503050406030204" pitchFamily="18" charset="0"/>
                        </a:rPr>
                        <m:t>𝑋</m:t>
                      </m:r>
                      <m:r>
                        <m:rPr>
                          <m:nor/>
                        </m:rPr>
                        <a:rPr lang="en-IN" sz="2800">
                          <a:solidFill>
                            <a:schemeClr val="tx1"/>
                          </a:solidFill>
                          <a:latin typeface="Cambria Math" panose="02040503050406030204" pitchFamily="18" charset="0"/>
                        </a:rPr>
                        <m:t> </m:t>
                      </m:r>
                      <m:r>
                        <m:rPr>
                          <m:nor/>
                        </m:rPr>
                        <a:rPr lang="en-IN" sz="2800">
                          <a:solidFill>
                            <a:schemeClr val="tx1"/>
                          </a:solidFill>
                        </a:rPr>
                        <m:t>⫫</m:t>
                      </m:r>
                      <m:r>
                        <a:rPr lang="en-IN" sz="2800" i="1">
                          <a:solidFill>
                            <a:schemeClr val="tx1"/>
                          </a:solidFill>
                          <a:latin typeface="Cambria Math" panose="02040503050406030204" pitchFamily="18" charset="0"/>
                        </a:rPr>
                        <m:t> </m:t>
                      </m:r>
                      <m:r>
                        <a:rPr lang="en-IN" sz="2800" i="1">
                          <a:solidFill>
                            <a:schemeClr val="tx1"/>
                          </a:solidFill>
                          <a:latin typeface="Cambria Math" panose="02040503050406030204" pitchFamily="18" charset="0"/>
                        </a:rPr>
                        <m:t>𝑌</m:t>
                      </m:r>
                    </m:oMath>
                  </a14:m>
                  <a:br>
                    <a:rPr lang="en-IN" sz="2800" dirty="0">
                      <a:solidFill>
                        <a:schemeClr val="tx1"/>
                      </a:solidFill>
                      <a:latin typeface="+mj-lt"/>
                    </a:rPr>
                  </a:br>
                  <a:r>
                    <a:rPr lang="en-IN" sz="2800" dirty="0">
                      <a:solidFill>
                        <a:schemeClr val="tx1"/>
                      </a:solidFill>
                      <a:latin typeface="+mj-lt"/>
                    </a:rPr>
                    <a:t>but we do have </a:t>
                  </a:r>
                  <a14:m>
                    <m:oMath xmlns:m="http://schemas.openxmlformats.org/officeDocument/2006/math">
                      <m:r>
                        <a:rPr lang="en-IN" sz="2800" i="1">
                          <a:solidFill>
                            <a:schemeClr val="tx1"/>
                          </a:solidFill>
                          <a:latin typeface="Cambria Math" panose="02040503050406030204" pitchFamily="18" charset="0"/>
                        </a:rPr>
                        <m:t>𝑋</m:t>
                      </m:r>
                      <m:r>
                        <m:rPr>
                          <m:nor/>
                        </m:rPr>
                        <a:rPr lang="en-IN" sz="2800">
                          <a:solidFill>
                            <a:schemeClr val="tx1"/>
                          </a:solidFill>
                          <a:latin typeface="Cambria Math" panose="02040503050406030204" pitchFamily="18" charset="0"/>
                        </a:rPr>
                        <m:t> </m:t>
                      </m:r>
                      <m:r>
                        <m:rPr>
                          <m:nor/>
                        </m:rPr>
                        <a:rPr lang="en-IN" sz="2800">
                          <a:solidFill>
                            <a:schemeClr val="tx1"/>
                          </a:solidFill>
                        </a:rPr>
                        <m:t>⫫</m:t>
                      </m:r>
                      <m:r>
                        <a:rPr lang="en-IN" sz="2800" i="1">
                          <a:solidFill>
                            <a:schemeClr val="tx1"/>
                          </a:solidFill>
                          <a:latin typeface="Cambria Math" panose="02040503050406030204" pitchFamily="18" charset="0"/>
                        </a:rPr>
                        <m:t> </m:t>
                      </m:r>
                      <m:r>
                        <a:rPr lang="en-IN" sz="2800" i="1">
                          <a:solidFill>
                            <a:schemeClr val="tx1"/>
                          </a:solidFill>
                          <a:latin typeface="Cambria Math" panose="02040503050406030204" pitchFamily="18" charset="0"/>
                        </a:rPr>
                        <m:t>𝑌</m:t>
                      </m:r>
                      <m:r>
                        <a:rPr lang="en-IN" sz="2800" i="1">
                          <a:solidFill>
                            <a:schemeClr val="tx1"/>
                          </a:solidFill>
                          <a:latin typeface="Cambria Math" panose="02040503050406030204" pitchFamily="18" charset="0"/>
                        </a:rPr>
                        <m:t> | </m:t>
                      </m:r>
                      <m:r>
                        <a:rPr lang="en-IN" sz="2800" i="1">
                          <a:solidFill>
                            <a:schemeClr val="tx1"/>
                          </a:solidFill>
                          <a:latin typeface="Cambria Math" panose="02040503050406030204" pitchFamily="18" charset="0"/>
                        </a:rPr>
                        <m:t>𝑍</m:t>
                      </m:r>
                    </m:oMath>
                  </a14:m>
                  <a:endParaRPr lang="en-IN" sz="2800" dirty="0">
                    <a:solidFill>
                      <a:schemeClr val="tx1"/>
                    </a:solidFill>
                    <a:latin typeface="+mj-lt"/>
                  </a:endParaRPr>
                </a:p>
              </p:txBody>
            </p:sp>
          </mc:Choice>
          <mc:Fallback xmlns="">
            <p:sp>
              <p:nvSpPr>
                <p:cNvPr id="6" name="Rectangle 5"/>
                <p:cNvSpPr>
                  <a:spLocks noRot="1" noChangeAspect="1" noMove="1" noResize="1" noEditPoints="1" noAdjustHandles="1" noChangeArrowheads="1" noChangeShapeType="1" noTextEdit="1"/>
                </p:cNvSpPr>
                <p:nvPr/>
              </p:nvSpPr>
              <p:spPr>
                <a:xfrm>
                  <a:off x="437535" y="2065106"/>
                  <a:ext cx="11734801" cy="4581500"/>
                </a:xfrm>
                <a:prstGeom prst="rect">
                  <a:avLst/>
                </a:prstGeom>
                <a:blipFill>
                  <a:blip r:embed="rId3"/>
                  <a:stretch>
                    <a:fillRect l="-880"/>
                  </a:stretch>
                </a:blipFill>
                <a:ln w="38100">
                  <a:solidFill>
                    <a:schemeClr val="tx1"/>
                  </a:solidFill>
                </a:ln>
              </p:spPr>
              <p:txBody>
                <a:bodyPr/>
                <a:lstStyle/>
                <a:p>
                  <a:r>
                    <a:rPr lang="en-IN">
                      <a:noFill/>
                    </a:rPr>
                    <a:t> </a:t>
                  </a:r>
                </a:p>
              </p:txBody>
            </p:sp>
          </mc:Fallback>
        </mc:AlternateContent>
        <p:sp>
          <p:nvSpPr>
            <p:cNvPr id="7" name="Oval 6"/>
            <p:cNvSpPr/>
            <p:nvPr/>
          </p:nvSpPr>
          <p:spPr>
            <a:xfrm>
              <a:off x="6179284"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8" name="Oval 7"/>
            <p:cNvSpPr/>
            <p:nvPr/>
          </p:nvSpPr>
          <p:spPr>
            <a:xfrm>
              <a:off x="6179284"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9" name="Oval 8"/>
            <p:cNvSpPr/>
            <p:nvPr/>
          </p:nvSpPr>
          <p:spPr>
            <a:xfrm>
              <a:off x="6179284"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10" name="Oval 9"/>
            <p:cNvSpPr/>
            <p:nvPr/>
          </p:nvSpPr>
          <p:spPr>
            <a:xfrm>
              <a:off x="6179284"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11" name="Oval 10"/>
            <p:cNvSpPr/>
            <p:nvPr/>
          </p:nvSpPr>
          <p:spPr>
            <a:xfrm>
              <a:off x="7160051"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2" name="Oval 11"/>
            <p:cNvSpPr/>
            <p:nvPr/>
          </p:nvSpPr>
          <p:spPr>
            <a:xfrm>
              <a:off x="7160051"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3" name="Oval 12"/>
            <p:cNvSpPr/>
            <p:nvPr/>
          </p:nvSpPr>
          <p:spPr>
            <a:xfrm>
              <a:off x="7160051"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4" name="Oval 13"/>
            <p:cNvSpPr/>
            <p:nvPr/>
          </p:nvSpPr>
          <p:spPr>
            <a:xfrm>
              <a:off x="7160051"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5" name="Oval 14"/>
            <p:cNvSpPr/>
            <p:nvPr/>
          </p:nvSpPr>
          <p:spPr>
            <a:xfrm>
              <a:off x="8140818"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6" name="Oval 15"/>
            <p:cNvSpPr/>
            <p:nvPr/>
          </p:nvSpPr>
          <p:spPr>
            <a:xfrm>
              <a:off x="8140818"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7" name="Oval 16"/>
            <p:cNvSpPr/>
            <p:nvPr/>
          </p:nvSpPr>
          <p:spPr>
            <a:xfrm>
              <a:off x="8140818"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8" name="Oval 17"/>
            <p:cNvSpPr/>
            <p:nvPr/>
          </p:nvSpPr>
          <p:spPr>
            <a:xfrm>
              <a:off x="8140818"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9" name="Oval 18"/>
            <p:cNvSpPr/>
            <p:nvPr/>
          </p:nvSpPr>
          <p:spPr>
            <a:xfrm>
              <a:off x="9121585"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0" name="Oval 19"/>
            <p:cNvSpPr/>
            <p:nvPr/>
          </p:nvSpPr>
          <p:spPr>
            <a:xfrm>
              <a:off x="9121585"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1" name="Oval 20"/>
            <p:cNvSpPr/>
            <p:nvPr/>
          </p:nvSpPr>
          <p:spPr>
            <a:xfrm>
              <a:off x="9121585"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2" name="Oval 21"/>
            <p:cNvSpPr/>
            <p:nvPr/>
          </p:nvSpPr>
          <p:spPr>
            <a:xfrm>
              <a:off x="9121585"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3" name="Oval 22"/>
            <p:cNvSpPr/>
            <p:nvPr/>
          </p:nvSpPr>
          <p:spPr>
            <a:xfrm>
              <a:off x="10102352"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4" name="Oval 23"/>
            <p:cNvSpPr/>
            <p:nvPr/>
          </p:nvSpPr>
          <p:spPr>
            <a:xfrm>
              <a:off x="10102352"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5" name="Oval 24"/>
            <p:cNvSpPr/>
            <p:nvPr/>
          </p:nvSpPr>
          <p:spPr>
            <a:xfrm>
              <a:off x="10102352"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6" name="Oval 25"/>
            <p:cNvSpPr/>
            <p:nvPr/>
          </p:nvSpPr>
          <p:spPr>
            <a:xfrm>
              <a:off x="10102352"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7" name="Oval 26"/>
            <p:cNvSpPr/>
            <p:nvPr/>
          </p:nvSpPr>
          <p:spPr>
            <a:xfrm>
              <a:off x="11083120"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28" name="Oval 27"/>
            <p:cNvSpPr/>
            <p:nvPr/>
          </p:nvSpPr>
          <p:spPr>
            <a:xfrm>
              <a:off x="11083120"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29" name="Oval 28"/>
            <p:cNvSpPr/>
            <p:nvPr/>
          </p:nvSpPr>
          <p:spPr>
            <a:xfrm>
              <a:off x="11083120"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0" name="Oval 29"/>
            <p:cNvSpPr/>
            <p:nvPr/>
          </p:nvSpPr>
          <p:spPr>
            <a:xfrm>
              <a:off x="11083120"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nvGrpSpPr>
            <p:cNvPr id="31" name="Group 30"/>
            <p:cNvGrpSpPr/>
            <p:nvPr/>
          </p:nvGrpSpPr>
          <p:grpSpPr>
            <a:xfrm>
              <a:off x="6675163" y="2681705"/>
              <a:ext cx="5521133" cy="3859827"/>
              <a:chOff x="6675163" y="2681705"/>
              <a:chExt cx="5521133" cy="3859827"/>
            </a:xfrm>
          </p:grpSpPr>
          <p:grpSp>
            <p:nvGrpSpPr>
              <p:cNvPr id="33" name="Group 32"/>
              <p:cNvGrpSpPr/>
              <p:nvPr/>
            </p:nvGrpSpPr>
            <p:grpSpPr>
              <a:xfrm>
                <a:off x="6675163" y="2681705"/>
                <a:ext cx="5521133" cy="515654"/>
                <a:chOff x="6635835" y="1634361"/>
                <a:chExt cx="5521133" cy="515654"/>
              </a:xfrm>
            </p:grpSpPr>
            <mc:AlternateContent xmlns:mc="http://schemas.openxmlformats.org/markup-compatibility/2006" xmlns:a14="http://schemas.microsoft.com/office/drawing/2010/main">
              <mc:Choice Requires="a14">
                <p:sp>
                  <p:nvSpPr>
                    <p:cNvPr id="55" name="TextBox 54"/>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0558905"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10558905" y="1634361"/>
                      <a:ext cx="617296" cy="51565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11539672"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11539672" y="1634361"/>
                      <a:ext cx="617296" cy="515654"/>
                    </a:xfrm>
                    <a:prstGeom prst="rect">
                      <a:avLst/>
                    </a:prstGeom>
                    <a:blipFill>
                      <a:blip r:embed="rId6"/>
                      <a:stretch>
                        <a:fillRect/>
                      </a:stretch>
                    </a:blipFill>
                  </p:spPr>
                  <p:txBody>
                    <a:bodyPr/>
                    <a:lstStyle/>
                    <a:p>
                      <a:r>
                        <a:rPr lang="en-IN">
                          <a:noFill/>
                        </a:rPr>
                        <a:t> </a:t>
                      </a:r>
                    </a:p>
                  </p:txBody>
                </p:sp>
              </mc:Fallback>
            </mc:AlternateContent>
          </p:grpSp>
          <p:grpSp>
            <p:nvGrpSpPr>
              <p:cNvPr id="34" name="Group 33"/>
              <p:cNvGrpSpPr/>
              <p:nvPr/>
            </p:nvGrpSpPr>
            <p:grpSpPr>
              <a:xfrm>
                <a:off x="6675163" y="4913035"/>
                <a:ext cx="5521133" cy="514243"/>
                <a:chOff x="6635835" y="1634361"/>
                <a:chExt cx="5521133" cy="514243"/>
              </a:xfrm>
            </p:grpSpPr>
            <mc:AlternateContent xmlns:mc="http://schemas.openxmlformats.org/markup-compatibility/2006" xmlns:a14="http://schemas.microsoft.com/office/drawing/2010/main">
              <mc:Choice Requires="a14">
                <p:sp>
                  <p:nvSpPr>
                    <p:cNvPr id="49" name="TextBox 48"/>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616602" y="1634361"/>
                      <a:ext cx="617296" cy="514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7616602" y="1634361"/>
                      <a:ext cx="617296" cy="5142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9"/>
                      <a:stretch>
                        <a:fillRect b="-1235"/>
                      </a:stretch>
                    </a:blipFill>
                  </p:spPr>
                  <p:txBody>
                    <a:bodyPr/>
                    <a:lstStyle/>
                    <a:p>
                      <a:r>
                        <a:rPr lang="en-IN">
                          <a:noFill/>
                        </a:rPr>
                        <a:t> </a:t>
                      </a:r>
                    </a:p>
                  </p:txBody>
                </p:sp>
              </mc:Fallback>
            </mc:AlternateContent>
          </p:grpSp>
          <p:grpSp>
            <p:nvGrpSpPr>
              <p:cNvPr id="35" name="Group 34"/>
              <p:cNvGrpSpPr/>
              <p:nvPr/>
            </p:nvGrpSpPr>
            <p:grpSpPr>
              <a:xfrm>
                <a:off x="6675163" y="3797370"/>
                <a:ext cx="5521133" cy="515654"/>
                <a:chOff x="6635835" y="1634361"/>
                <a:chExt cx="5521133" cy="515654"/>
              </a:xfrm>
            </p:grpSpPr>
            <mc:AlternateContent xmlns:mc="http://schemas.openxmlformats.org/markup-compatibility/2006" xmlns:a14="http://schemas.microsoft.com/office/drawing/2010/main">
              <mc:Choice Requires="a14">
                <p:sp>
                  <p:nvSpPr>
                    <p:cNvPr id="43" name="TextBox 4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10558905"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10558905" y="1634361"/>
                      <a:ext cx="617296" cy="51565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1539672"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11539672" y="1634361"/>
                      <a:ext cx="617296" cy="515654"/>
                    </a:xfrm>
                    <a:prstGeom prst="rect">
                      <a:avLst/>
                    </a:prstGeom>
                    <a:blipFill>
                      <a:blip r:embed="rId6"/>
                      <a:stretch>
                        <a:fillRect/>
                      </a:stretch>
                    </a:blipFill>
                  </p:spPr>
                  <p:txBody>
                    <a:bodyPr/>
                    <a:lstStyle/>
                    <a:p>
                      <a:r>
                        <a:rPr lang="en-IN">
                          <a:noFill/>
                        </a:rPr>
                        <a:t> </a:t>
                      </a:r>
                    </a:p>
                  </p:txBody>
                </p:sp>
              </mc:Fallback>
            </mc:AlternateContent>
          </p:grpSp>
          <p:grpSp>
            <p:nvGrpSpPr>
              <p:cNvPr id="36" name="Group 35"/>
              <p:cNvGrpSpPr/>
              <p:nvPr/>
            </p:nvGrpSpPr>
            <p:grpSpPr>
              <a:xfrm>
                <a:off x="6675163" y="6027289"/>
                <a:ext cx="5521133" cy="514243"/>
                <a:chOff x="6635835" y="1634361"/>
                <a:chExt cx="5521133" cy="514243"/>
              </a:xfrm>
            </p:grpSpPr>
            <mc:AlternateContent xmlns:mc="http://schemas.openxmlformats.org/markup-compatibility/2006" xmlns:a14="http://schemas.microsoft.com/office/drawing/2010/main">
              <mc:Choice Requires="a14">
                <p:sp>
                  <p:nvSpPr>
                    <p:cNvPr id="37" name="TextBox 3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616602" y="1634361"/>
                      <a:ext cx="617296" cy="514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7616602" y="1634361"/>
                      <a:ext cx="617296" cy="5142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0" name="TextBox 3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9"/>
                      <a:stretch>
                        <a:fillRect b="-1235"/>
                      </a:stretch>
                    </a:blipFill>
                  </p:spPr>
                  <p:txBody>
                    <a:bodyPr/>
                    <a:lstStyle/>
                    <a:p>
                      <a:r>
                        <a:rPr lang="en-IN">
                          <a:noFill/>
                        </a:rPr>
                        <a:t> </a:t>
                      </a:r>
                    </a:p>
                  </p:txBody>
                </p:sp>
              </mc:Fallback>
            </mc:AlternateContent>
          </p:grpSp>
        </p:grpSp>
        <p:cxnSp>
          <p:nvCxnSpPr>
            <p:cNvPr id="32" name="Straight Connector 31"/>
            <p:cNvCxnSpPr/>
            <p:nvPr/>
          </p:nvCxnSpPr>
          <p:spPr>
            <a:xfrm flipH="1">
              <a:off x="5038497" y="5479487"/>
              <a:ext cx="320040" cy="296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Right Arrow Callout 60"/>
              <p:cNvSpPr/>
              <p:nvPr/>
            </p:nvSpPr>
            <p:spPr>
              <a:xfrm>
                <a:off x="4228386" y="2880733"/>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=1</m:t>
                      </m:r>
                    </m:oMath>
                  </m:oMathPara>
                </a14:m>
                <a:endParaRPr lang="en-IN" sz="2400" dirty="0"/>
              </a:p>
            </p:txBody>
          </p:sp>
        </mc:Choice>
        <mc:Fallback xmlns="">
          <p:sp>
            <p:nvSpPr>
              <p:cNvPr id="61" name="Right Arrow Callout 60"/>
              <p:cNvSpPr>
                <a:spLocks noRot="1" noChangeAspect="1" noMove="1" noResize="1" noEditPoints="1" noAdjustHandles="1" noChangeArrowheads="1" noChangeShapeType="1" noTextEdit="1"/>
              </p:cNvSpPr>
              <p:nvPr/>
            </p:nvSpPr>
            <p:spPr>
              <a:xfrm>
                <a:off x="4228386" y="2880733"/>
                <a:ext cx="1818526" cy="691628"/>
              </a:xfrm>
              <a:prstGeom prst="rightArrowCallout">
                <a:avLst/>
              </a:prstGeom>
              <a:blipFill>
                <a:blip r:embed="rId10"/>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Right Arrow Callout 61"/>
              <p:cNvSpPr/>
              <p:nvPr/>
            </p:nvSpPr>
            <p:spPr>
              <a:xfrm>
                <a:off x="4228386" y="5133673"/>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=2</m:t>
                      </m:r>
                    </m:oMath>
                  </m:oMathPara>
                </a14:m>
                <a:endParaRPr lang="en-IN" sz="2400" dirty="0"/>
              </a:p>
            </p:txBody>
          </p:sp>
        </mc:Choice>
        <mc:Fallback xmlns="">
          <p:sp>
            <p:nvSpPr>
              <p:cNvPr id="62" name="Right Arrow Callout 61"/>
              <p:cNvSpPr>
                <a:spLocks noRot="1" noChangeAspect="1" noMove="1" noResize="1" noEditPoints="1" noAdjustHandles="1" noChangeArrowheads="1" noChangeShapeType="1" noTextEdit="1"/>
              </p:cNvSpPr>
              <p:nvPr/>
            </p:nvSpPr>
            <p:spPr>
              <a:xfrm>
                <a:off x="4228386" y="5133673"/>
                <a:ext cx="1818526" cy="691628"/>
              </a:xfrm>
              <a:prstGeom prst="rightArrowCallout">
                <a:avLst/>
              </a:prstGeom>
              <a:blipFill>
                <a:blip r:embed="rId11"/>
                <a:stretch>
                  <a:fillRect/>
                </a:stretch>
              </a:blipFill>
              <a:ln w="38100">
                <a:solidFill>
                  <a:schemeClr val="accent5"/>
                </a:solidFill>
              </a:ln>
            </p:spPr>
            <p:txBody>
              <a:bodyPr/>
              <a:lstStyle/>
              <a:p>
                <a:r>
                  <a:rPr lang="en-IN">
                    <a:noFill/>
                  </a:rPr>
                  <a:t> </a:t>
                </a:r>
              </a:p>
            </p:txBody>
          </p:sp>
        </mc:Fallback>
      </mc:AlternateContent>
      <p:sp>
        <p:nvSpPr>
          <p:cNvPr id="63" name="Rectangle 62"/>
          <p:cNvSpPr/>
          <p:nvPr/>
        </p:nvSpPr>
        <p:spPr>
          <a:xfrm>
            <a:off x="6064151" y="2168914"/>
            <a:ext cx="6018617" cy="2115266"/>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64" name="Rectangle 63"/>
          <p:cNvSpPr/>
          <p:nvPr/>
        </p:nvSpPr>
        <p:spPr>
          <a:xfrm>
            <a:off x="6064152" y="4412382"/>
            <a:ext cx="6018616" cy="2134211"/>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29759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left)">
                                      <p:cBhvr>
                                        <p:cTn id="19" dur="500"/>
                                        <p:tgtEl>
                                          <p:spTgt spid="6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1" grpId="0" uiExpand="1" animBg="1"/>
      <p:bldP spid="61" grpId="1" uiExpand="1" animBg="1"/>
      <p:bldP spid="62" grpId="0" uiExpand="1" animBg="1"/>
      <p:bldP spid="62" grpId="1" uiExpand="1" animBg="1"/>
      <p:bldP spid="63" grpId="0" uiExpand="1" animBg="1"/>
      <p:bldP spid="63" grpId="1" animBg="1"/>
      <p:bldP spid="64" grpId="0" uiExpand="1" animBg="1"/>
      <p:bldP spid="64"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a:t>Slightly more “practical” examples</a:t>
                </a:r>
              </a:p>
              <a:p>
                <a:r>
                  <a:rPr lang="en-IN" dirty="0"/>
                  <a:t>If I throw a fair dice twice, the outcome on the first throw in no way influences the second outcome i.e. two outcomes are independent of each other and each takes values in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r>
                  <a:rPr lang="en-IN" dirty="0"/>
                  <a:t>. However, if I additionally am told that the sum of the two numbers is </a:t>
                </a:r>
                <a14:m>
                  <m:oMath xmlns:m="http://schemas.openxmlformats.org/officeDocument/2006/math">
                    <m:r>
                      <a:rPr lang="en-IN" b="0" i="1" smtClean="0">
                        <a:latin typeface="Cambria Math" panose="02040503050406030204" pitchFamily="18" charset="0"/>
                      </a:rPr>
                      <m:t>8</m:t>
                    </m:r>
                  </m:oMath>
                </a14:m>
                <a:r>
                  <a:rPr lang="en-IN" dirty="0"/>
                  <a:t>, then the throws are no longer conditionally independent since for example we have</a:t>
                </a:r>
                <a:br>
                  <a:rPr lang="en-IN" dirty="0"/>
                </a:br>
                <a14:m>
                  <m:oMath xmlns:m="http://schemas.openxmlformats.org/officeDocument/2006/math">
                    <m:r>
                      <a:rPr lang="en-IN" sz="2800" i="1" smtClean="0">
                        <a:latin typeface="Cambria Math" panose="02040503050406030204" pitchFamily="18" charset="0"/>
                        <a:ea typeface="Cambria Math" panose="02040503050406030204" pitchFamily="18" charset="0"/>
                      </a:rPr>
                      <m:t>ℙ</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m:t>
                        </m:r>
                        <m:r>
                          <a:rPr lang="en-IN" sz="2800" b="0" i="1" smtClean="0">
                            <a:latin typeface="Cambria Math" panose="02040503050406030204" pitchFamily="18" charset="0"/>
                            <a:ea typeface="Cambria Math" panose="02040503050406030204" pitchFamily="18" charset="0"/>
                          </a:rPr>
                          <m:t>=1,</m:t>
                        </m:r>
                        <m:r>
                          <a:rPr lang="en-IN" sz="2800" b="0" i="1" smtClean="0">
                            <a:latin typeface="Cambria Math" panose="02040503050406030204" pitchFamily="18" charset="0"/>
                            <a:ea typeface="Cambria Math" panose="02040503050406030204" pitchFamily="18" charset="0"/>
                          </a:rPr>
                          <m:t>𝑌</m:t>
                        </m:r>
                        <m:r>
                          <a:rPr lang="en-IN" sz="2800" b="0" i="1" smtClean="0">
                            <a:latin typeface="Cambria Math" panose="02040503050406030204" pitchFamily="18" charset="0"/>
                            <a:ea typeface="Cambria Math" panose="02040503050406030204" pitchFamily="18" charset="0"/>
                          </a:rPr>
                          <m:t>=4 | </m:t>
                        </m:r>
                        <m:r>
                          <a:rPr lang="en-IN" sz="2800" b="0" i="1" smtClean="0">
                            <a:latin typeface="Cambria Math" panose="02040503050406030204" pitchFamily="18" charset="0"/>
                            <a:ea typeface="Cambria Math" panose="02040503050406030204" pitchFamily="18" charset="0"/>
                          </a:rPr>
                          <m:t>𝑍</m:t>
                        </m:r>
                        <m:r>
                          <a:rPr lang="en-IN" sz="2800" b="0" i="1" smtClean="0">
                            <a:latin typeface="Cambria Math" panose="02040503050406030204" pitchFamily="18" charset="0"/>
                            <a:ea typeface="Cambria Math" panose="02040503050406030204" pitchFamily="18" charset="0"/>
                          </a:rPr>
                          <m:t>=8</m:t>
                        </m:r>
                      </m:e>
                    </m:d>
                    <m:r>
                      <a:rPr lang="en-IN" sz="2800" b="0" i="1" smtClean="0">
                        <a:latin typeface="Cambria Math" panose="02040503050406030204" pitchFamily="18" charset="0"/>
                        <a:ea typeface="Cambria Math" panose="02040503050406030204" pitchFamily="18" charset="0"/>
                      </a:rPr>
                      <m:t>=0≠</m:t>
                    </m:r>
                    <m:r>
                      <a:rPr lang="en-IN" sz="2800">
                        <a:latin typeface="Cambria Math" panose="02040503050406030204" pitchFamily="18" charset="0"/>
                        <a:ea typeface="Cambria Math" panose="02040503050406030204" pitchFamily="18" charset="0"/>
                      </a:rPr>
                      <m:t>ℙ</m:t>
                    </m:r>
                    <m:d>
                      <m:dPr>
                        <m:begChr m:val="["/>
                        <m:endChr m:val="]"/>
                        <m:ctrlPr>
                          <a:rPr lang="en-IN" sz="2800" i="1">
                            <a:latin typeface="Cambria Math" panose="02040503050406030204" pitchFamily="18" charset="0"/>
                            <a:ea typeface="Cambria Math" panose="02040503050406030204" pitchFamily="18" charset="0"/>
                          </a:rPr>
                        </m:ctrlPr>
                      </m:dPr>
                      <m:e>
                        <m:r>
                          <a:rPr lang="en-IN" sz="2800">
                            <a:latin typeface="Cambria Math" panose="02040503050406030204" pitchFamily="18" charset="0"/>
                            <a:ea typeface="Cambria Math" panose="02040503050406030204" pitchFamily="18" charset="0"/>
                          </a:rPr>
                          <m:t>𝑋</m:t>
                        </m:r>
                        <m:r>
                          <a:rPr lang="en-IN" sz="2800">
                            <a:latin typeface="Cambria Math" panose="02040503050406030204" pitchFamily="18" charset="0"/>
                            <a:ea typeface="Cambria Math" panose="02040503050406030204" pitchFamily="18" charset="0"/>
                          </a:rPr>
                          <m:t>=1 |</m:t>
                        </m:r>
                        <m:r>
                          <a:rPr lang="en-IN" sz="2800" b="0" i="1" smtClean="0">
                            <a:latin typeface="Cambria Math" panose="02040503050406030204" pitchFamily="18" charset="0"/>
                            <a:ea typeface="Cambria Math" panose="02040503050406030204" pitchFamily="18" charset="0"/>
                          </a:rPr>
                          <m:t> </m:t>
                        </m:r>
                        <m:r>
                          <a:rPr lang="en-IN" sz="2800" b="0" i="1" smtClean="0">
                            <a:latin typeface="Cambria Math" panose="02040503050406030204" pitchFamily="18" charset="0"/>
                            <a:ea typeface="Cambria Math" panose="02040503050406030204" pitchFamily="18" charset="0"/>
                          </a:rPr>
                          <m:t>𝑍</m:t>
                        </m:r>
                        <m:r>
                          <a:rPr lang="en-IN" sz="280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8</m:t>
                        </m:r>
                      </m:e>
                    </m:d>
                    <m:r>
                      <a:rPr lang="en-IN" sz="2800" b="0" i="1" smtClean="0">
                        <a:latin typeface="Cambria Math" panose="02040503050406030204" pitchFamily="18" charset="0"/>
                        <a:ea typeface="Cambria Math" panose="02040503050406030204" pitchFamily="18" charset="0"/>
                      </a:rPr>
                      <m:t>⋅</m:t>
                    </m:r>
                    <m:r>
                      <a:rPr lang="en-IN" sz="2800">
                        <a:latin typeface="Cambria Math" panose="02040503050406030204" pitchFamily="18" charset="0"/>
                        <a:ea typeface="Cambria Math" panose="02040503050406030204" pitchFamily="18" charset="0"/>
                      </a:rPr>
                      <m:t>ℙ</m:t>
                    </m:r>
                    <m:d>
                      <m:dPr>
                        <m:begChr m:val="["/>
                        <m:endChr m:val="]"/>
                        <m:ctrlPr>
                          <a:rPr lang="en-IN" sz="2800" i="1">
                            <a:latin typeface="Cambria Math" panose="02040503050406030204" pitchFamily="18" charset="0"/>
                            <a:ea typeface="Cambria Math" panose="02040503050406030204" pitchFamily="18" charset="0"/>
                          </a:rPr>
                        </m:ctrlPr>
                      </m:dPr>
                      <m:e>
                        <m:r>
                          <a:rPr lang="en-IN" sz="2800">
                            <a:latin typeface="Cambria Math" panose="02040503050406030204" pitchFamily="18" charset="0"/>
                            <a:ea typeface="Cambria Math" panose="02040503050406030204" pitchFamily="18" charset="0"/>
                          </a:rPr>
                          <m:t>𝑌</m:t>
                        </m:r>
                        <m:r>
                          <a:rPr lang="en-IN" sz="2800">
                            <a:latin typeface="Cambria Math" panose="02040503050406030204" pitchFamily="18" charset="0"/>
                            <a:ea typeface="Cambria Math" panose="02040503050406030204" pitchFamily="18" charset="0"/>
                          </a:rPr>
                          <m:t>=4 | </m:t>
                        </m:r>
                        <m:r>
                          <a:rPr lang="en-IN" sz="2800" b="0" i="1" smtClean="0">
                            <a:latin typeface="Cambria Math" panose="02040503050406030204" pitchFamily="18" charset="0"/>
                            <a:ea typeface="Cambria Math" panose="02040503050406030204" pitchFamily="18" charset="0"/>
                          </a:rPr>
                          <m:t>𝑍</m:t>
                        </m:r>
                        <m:r>
                          <a:rPr lang="en-IN" sz="280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8</m:t>
                        </m:r>
                      </m:e>
                    </m:d>
                  </m:oMath>
                </a14:m>
                <a:endParaRPr lang="en-IN" dirty="0"/>
              </a:p>
              <a:p>
                <a:r>
                  <a:rPr lang="en-IN" dirty="0"/>
                  <a:t>In the above, </a:t>
                </a:r>
                <a14:m>
                  <m:oMath xmlns:m="http://schemas.openxmlformats.org/officeDocument/2006/math">
                    <m:r>
                      <a:rPr lang="en-IN" b="0" i="1" smtClean="0">
                        <a:latin typeface="Cambria Math" panose="02040503050406030204" pitchFamily="18" charset="0"/>
                      </a:rPr>
                      <m:t>𝑋</m:t>
                    </m:r>
                  </m:oMath>
                </a14:m>
                <a:r>
                  <a:rPr lang="en-IN" dirty="0"/>
                  <a:t> is number on first throw, </a:t>
                </a:r>
                <a14:m>
                  <m:oMath xmlns:m="http://schemas.openxmlformats.org/officeDocument/2006/math">
                    <m:r>
                      <a:rPr lang="en-IN" b="0" i="1" smtClean="0">
                        <a:latin typeface="Cambria Math" panose="02040503050406030204" pitchFamily="18" charset="0"/>
                      </a:rPr>
                      <m:t>𝑌</m:t>
                    </m:r>
                  </m:oMath>
                </a14:m>
                <a:r>
                  <a:rPr lang="en-IN" dirty="0"/>
                  <a:t> denotes second, </a:t>
                </a:r>
                <a14:m>
                  <m:oMath xmlns:m="http://schemas.openxmlformats.org/officeDocument/2006/math">
                    <m:r>
                      <a:rPr lang="en-IN" b="0" i="1" smtClean="0">
                        <a:latin typeface="Cambria Math" panose="02040503050406030204" pitchFamily="18" charset="0"/>
                      </a:rPr>
                      <m:t>𝑍</m:t>
                    </m:r>
                  </m:oMath>
                </a14:m>
                <a:r>
                  <a:rPr lang="en-IN" dirty="0"/>
                  <a:t> is sum</a:t>
                </a:r>
              </a:p>
              <a:p>
                <a:r>
                  <a:rPr lang="en-IN" dirty="0"/>
                  <a:t>Sample space is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r>
                  <a:rPr lang="en-IN" dirty="0"/>
                  <a:t> i.e. all possible outcomes of two throws</a:t>
                </a:r>
              </a:p>
              <a:p>
                <a:r>
                  <a:rPr lang="en-IN" dirty="0"/>
                  <a:t>Examples where non-independent </a:t>
                </a:r>
                <a:r>
                  <a:rPr lang="en-IN" dirty="0" err="1"/>
                  <a:t>r.v.s</a:t>
                </a:r>
                <a:r>
                  <a:rPr lang="en-IN" dirty="0"/>
                  <a:t> become conditionally independent are most commonly found in a branch of ML called </a:t>
                </a:r>
                <a:r>
                  <a:rPr lang="en-IN" i="0" dirty="0"/>
                  <a:t>graphical models</a:t>
                </a:r>
                <a:r>
                  <a:rPr lang="en-IN" dirty="0"/>
                  <a:t>.</a:t>
                </a:r>
              </a:p>
              <a:p>
                <a:pPr lvl="2"/>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53" b="-233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38</a:t>
            </a:fld>
            <a:endParaRPr lang="en-US"/>
          </a:p>
        </p:txBody>
      </p:sp>
    </p:spTree>
    <p:extLst>
      <p:ext uri="{BB962C8B-B14F-4D97-AF65-F5344CB8AC3E}">
        <p14:creationId xmlns:p14="http://schemas.microsoft.com/office/powerpoint/2010/main" val="177022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Random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a:t>Random vectors can be thought of as simply a collection of random variables arranged in an array </a:t>
                </a:r>
                <a14:m>
                  <m:oMath xmlns:m="http://schemas.openxmlformats.org/officeDocument/2006/math">
                    <m:r>
                      <a:rPr lang="en-IN" b="1" i="0" smtClean="0">
                        <a:latin typeface="Cambria Math" panose="02040503050406030204" pitchFamily="18" charset="0"/>
                      </a:rPr>
                      <m:t>𝐗</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𝑑</m:t>
                                </m:r>
                              </m:sub>
                            </m:sSub>
                          </m:e>
                        </m:d>
                      </m:e>
                      <m:sup>
                        <m:r>
                          <a:rPr lang="en-IN" b="0" i="1" smtClean="0">
                            <a:latin typeface="Cambria Math" panose="02040503050406030204" pitchFamily="18" charset="0"/>
                          </a:rPr>
                          <m:t>⊤</m:t>
                        </m:r>
                      </m:sup>
                    </m:sSup>
                  </m:oMath>
                </a14:m>
                <a:endParaRPr lang="en-IN" dirty="0"/>
              </a:p>
              <a:p>
                <a:pPr lvl="2"/>
                <a:r>
                  <a:rPr lang="en-IN" dirty="0"/>
                  <a:t>No restriction on the random variables being independent or uncorrelated</a:t>
                </a:r>
              </a:p>
              <a:p>
                <a:r>
                  <a:rPr lang="en-IN" dirty="0"/>
                  <a:t>PMF/PDF of </a:t>
                </a:r>
                <a14:m>
                  <m:oMath xmlns:m="http://schemas.openxmlformats.org/officeDocument/2006/math">
                    <m:r>
                      <a:rPr lang="en-IN" b="1" i="0" smtClean="0">
                        <a:latin typeface="Cambria Math" panose="02040503050406030204" pitchFamily="18" charset="0"/>
                      </a:rPr>
                      <m:t>𝐗</m:t>
                    </m:r>
                  </m:oMath>
                </a14:m>
                <a:r>
                  <a:rPr lang="en-IN" dirty="0"/>
                  <a:t> is simply the joint PMF/PDF of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2</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𝑑</m:t>
                            </m:r>
                          </m:sub>
                        </m:sSub>
                      </m:e>
                    </m:d>
                  </m:oMath>
                </a14:m>
                <a:endParaRPr lang="en-IN" dirty="0"/>
              </a:p>
              <a:p>
                <a:r>
                  <a:rPr lang="en-IN" dirty="0"/>
                  <a:t>Can talk about marginal/conditional </a:t>
                </a:r>
                <a:r>
                  <a:rPr lang="en-IN" dirty="0" err="1"/>
                  <a:t>prob</a:t>
                </a:r>
                <a:r>
                  <a:rPr lang="en-IN" dirty="0"/>
                  <a:t> among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𝑑</m:t>
                        </m:r>
                      </m:sub>
                    </m:sSub>
                  </m:oMath>
                </a14:m>
                <a:r>
                  <a:rPr lang="en-IN" dirty="0"/>
                  <a:t> </a:t>
                </a:r>
              </a:p>
              <a:p>
                <a:pPr lvl="2"/>
                <a:r>
                  <a:rPr lang="en-IN" dirty="0"/>
                  <a:t>Think of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2</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𝑑</m:t>
                        </m:r>
                      </m:sub>
                    </m:sSub>
                  </m:oMath>
                </a14:m>
                <a:r>
                  <a:rPr lang="en-IN" dirty="0"/>
                  <a:t> as just a bunch of </a:t>
                </a:r>
                <a:r>
                  <a:rPr lang="en-IN" dirty="0" err="1"/>
                  <a:t>r.v.s</a:t>
                </a:r>
                <a:endParaRPr lang="en-IN" dirty="0"/>
              </a:p>
              <a:p>
                <a:pPr lvl="2"/>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3</m:t>
                            </m:r>
                          </m:sub>
                        </m:sSub>
                        <m:r>
                          <a:rPr lang="en-IN" b="0" i="1" smtClean="0">
                            <a:latin typeface="Cambria Math" panose="02040503050406030204" pitchFamily="18" charset="0"/>
                            <a:ea typeface="Cambria Math" panose="02040503050406030204" pitchFamily="18" charset="0"/>
                          </a:rPr>
                          <m:t> |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4</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5</m:t>
                            </m:r>
                          </m:sub>
                        </m:sSub>
                      </m:e>
                    </m:d>
                  </m:oMath>
                </a14:m>
                <a:endParaRPr lang="en-IN" b="0" dirty="0">
                  <a:ea typeface="Cambria Math" panose="02040503050406030204" pitchFamily="18" charset="0"/>
                </a:endParaRPr>
              </a:p>
              <a:p>
                <a:r>
                  <a:rPr lang="en-IN" dirty="0"/>
                  <a:t>Since PMF/PDF of </a:t>
                </a:r>
                <a14:m>
                  <m:oMath xmlns:m="http://schemas.openxmlformats.org/officeDocument/2006/math">
                    <m:r>
                      <a:rPr lang="en-IN" b="1">
                        <a:latin typeface="Cambria Math" panose="02040503050406030204" pitchFamily="18" charset="0"/>
                      </a:rPr>
                      <m:t>𝐗</m:t>
                    </m:r>
                  </m:oMath>
                </a14:m>
                <a:r>
                  <a:rPr lang="en-IN" dirty="0"/>
                  <a:t> is simply a joint PMF/PDF, all probability laws we learnt earlier continue to hold if we apply them correctly</a:t>
                </a:r>
              </a:p>
              <a:p>
                <a:pPr lvl="2"/>
                <a:r>
                  <a:rPr lang="en-IN" dirty="0"/>
                  <a:t>Chain Rule, Sum Rule, Product Rule, Bayes Rule</a:t>
                </a:r>
              </a:p>
              <a:p>
                <a:pPr lvl="2"/>
                <a:r>
                  <a:rPr lang="en-IN" dirty="0"/>
                  <a:t>Conditional/marginal variants of all these rules</a:t>
                </a:r>
              </a:p>
              <a:p>
                <a:pPr lvl="2"/>
                <a:endParaRPr lang="en-IN" i="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3"/>
                <a:stretch>
                  <a:fillRect l="-578" t="-2545" r="-84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39</a:t>
            </a:fld>
            <a:endParaRPr lang="en-US"/>
          </a:p>
        </p:txBody>
      </p:sp>
    </p:spTree>
    <p:extLst>
      <p:ext uri="{BB962C8B-B14F-4D97-AF65-F5344CB8AC3E}">
        <p14:creationId xmlns:p14="http://schemas.microsoft.com/office/powerpoint/2010/main" val="143173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Events</a:t>
            </a:r>
          </a:p>
        </p:txBody>
      </p:sp>
      <p:sp>
        <p:nvSpPr>
          <p:cNvPr id="3" name="Content Placeholder 2"/>
          <p:cNvSpPr>
            <a:spLocks noGrp="1"/>
          </p:cNvSpPr>
          <p:nvPr>
            <p:ph idx="1"/>
          </p:nvPr>
        </p:nvSpPr>
        <p:spPr>
          <a:xfrm>
            <a:off x="253353" y="1111623"/>
            <a:ext cx="11938645" cy="5987819"/>
          </a:xfrm>
        </p:spPr>
        <p:txBody>
          <a:bodyPr>
            <a:normAutofit/>
          </a:bodyPr>
          <a:lstStyle/>
          <a:p>
            <a:r>
              <a:rPr lang="en-IN" dirty="0"/>
              <a:t>An </a:t>
            </a:r>
            <a:r>
              <a:rPr lang="en-IN" i="1" dirty="0"/>
              <a:t>event</a:t>
            </a:r>
            <a:r>
              <a:rPr lang="en-IN" dirty="0"/>
              <a:t> is simply a description of useful facts about an outcome</a:t>
            </a:r>
          </a:p>
          <a:p>
            <a:pPr lvl="2"/>
            <a:r>
              <a:rPr lang="en-IN" dirty="0"/>
              <a:t>“</a:t>
            </a:r>
            <a:r>
              <a:rPr lang="en-IN" i="0" dirty="0"/>
              <a:t>A male user in age group 20-30 years visiting our website</a:t>
            </a:r>
            <a:r>
              <a:rPr lang="en-IN" dirty="0"/>
              <a:t>” is an event</a:t>
            </a:r>
          </a:p>
          <a:p>
            <a:pPr lvl="2"/>
            <a:r>
              <a:rPr lang="en-IN" dirty="0"/>
              <a:t>“</a:t>
            </a:r>
            <a:r>
              <a:rPr lang="en-IN" i="0" dirty="0"/>
              <a:t>A female user being shown an ad for a P2 (a laptop)</a:t>
            </a:r>
            <a:r>
              <a:rPr lang="en-IN" dirty="0"/>
              <a:t>” is an event</a:t>
            </a:r>
          </a:p>
          <a:p>
            <a:pPr lvl="2"/>
            <a:r>
              <a:rPr lang="en-IN" dirty="0"/>
              <a:t>“</a:t>
            </a:r>
            <a:r>
              <a:rPr lang="en-IN" i="0" dirty="0"/>
              <a:t>A user buying something that was shown as an ad</a:t>
            </a:r>
            <a:r>
              <a:rPr lang="en-IN" dirty="0"/>
              <a:t>” is an event</a:t>
            </a:r>
          </a:p>
          <a:p>
            <a:pPr lvl="2"/>
            <a:r>
              <a:rPr lang="en-IN" dirty="0"/>
              <a:t>“</a:t>
            </a:r>
            <a:r>
              <a:rPr lang="en-IN" i="0" dirty="0"/>
              <a:t>A user buying something that was not shown as an ad</a:t>
            </a:r>
            <a:r>
              <a:rPr lang="en-IN" dirty="0"/>
              <a:t>” is an event</a:t>
            </a:r>
          </a:p>
          <a:p>
            <a:pPr lvl="2"/>
            <a:r>
              <a:rPr lang="en-IN" dirty="0"/>
              <a:t>“</a:t>
            </a:r>
            <a:r>
              <a:rPr lang="en-IN" i="0" dirty="0"/>
              <a:t>A user spending more than 200 seconds on the website</a:t>
            </a:r>
            <a:r>
              <a:rPr lang="en-IN" dirty="0"/>
              <a:t>” is an event</a:t>
            </a:r>
          </a:p>
          <a:p>
            <a:r>
              <a:rPr lang="en-IN" dirty="0"/>
              <a:t>ML can be used to do several useful things</a:t>
            </a:r>
          </a:p>
          <a:p>
            <a:pPr lvl="2"/>
            <a:r>
              <a:rPr lang="en-IN" dirty="0"/>
              <a:t>Tell us how frequently does an event occur/if one event more likely than other</a:t>
            </a:r>
          </a:p>
          <a:p>
            <a:pPr lvl="4"/>
            <a:r>
              <a:rPr lang="en-IN" dirty="0"/>
              <a:t>What fraction of male customers aged 35-40 purchase P6 (a phone) if shown an ad?</a:t>
            </a:r>
          </a:p>
          <a:p>
            <a:pPr lvl="4"/>
            <a:r>
              <a:rPr lang="en-IN" dirty="0"/>
              <a:t>What fraction of female customers purchase P2 (a laptop) whether ad shown or not?</a:t>
            </a:r>
          </a:p>
          <a:p>
            <a:pPr lvl="4"/>
            <a:r>
              <a:rPr lang="en-IN" dirty="0"/>
              <a:t>Is it more likely that a purchase will be made if I show a mobile ad or a laptop ad?</a:t>
            </a:r>
          </a:p>
          <a:p>
            <a:pPr lvl="4"/>
            <a:r>
              <a:rPr lang="en-IN" dirty="0"/>
              <a:t>Is it more likely that a 20-25 year old will purchase if I show a mobile vs laptop ad?</a:t>
            </a:r>
          </a:p>
          <a:p>
            <a:pPr lvl="2"/>
            <a:r>
              <a:rPr lang="en-IN" dirty="0"/>
              <a:t>Tell us how confident is the ML algorithm while giving the above replies</a:t>
            </a:r>
          </a:p>
        </p:txBody>
      </p:sp>
      <p:sp>
        <p:nvSpPr>
          <p:cNvPr id="4" name="Slide Number Placeholder 3"/>
          <p:cNvSpPr>
            <a:spLocks noGrp="1"/>
          </p:cNvSpPr>
          <p:nvPr>
            <p:ph type="sldNum" sz="quarter" idx="12"/>
          </p:nvPr>
        </p:nvSpPr>
        <p:spPr/>
        <p:txBody>
          <a:bodyPr/>
          <a:lstStyle/>
          <a:p>
            <a:fld id="{157B8E69-23A9-4619-9CFE-E27BFD8A78F9}" type="slidenum">
              <a:rPr lang="en-US" smtClean="0"/>
              <a:t>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011" y="36191"/>
            <a:ext cx="1787788" cy="1787788"/>
          </a:xfrm>
          <a:prstGeom prst="rect">
            <a:avLst/>
          </a:prstGeom>
        </p:spPr>
      </p:pic>
      <p:sp>
        <p:nvSpPr>
          <p:cNvPr id="6" name="Rectangular Callout 5"/>
          <p:cNvSpPr/>
          <p:nvPr/>
        </p:nvSpPr>
        <p:spPr>
          <a:xfrm>
            <a:off x="1055022" y="36191"/>
            <a:ext cx="9458989" cy="1536970"/>
          </a:xfrm>
          <a:prstGeom prst="wedgeRectCallout">
            <a:avLst>
              <a:gd name="adj1" fmla="val 59172"/>
              <a:gd name="adj2" fmla="val 2936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Notice that events may choose to precisely describe certain aspects and neglect others e.g. in the events given here, some events are very specific about the gender of the user, others are not. Some are concerned about whether a purchase was made, others are merely tracking time spent etc.</a:t>
            </a:r>
          </a:p>
        </p:txBody>
      </p:sp>
    </p:spTree>
    <p:extLst>
      <p:ext uri="{BB962C8B-B14F-4D97-AF65-F5344CB8AC3E}">
        <p14:creationId xmlns:p14="http://schemas.microsoft.com/office/powerpoint/2010/main" val="164348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par>
                          <p:cTn id="59" fill="hold">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right)">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Random Variables</a:t>
            </a:r>
          </a:p>
        </p:txBody>
      </p:sp>
      <p:sp>
        <p:nvSpPr>
          <p:cNvPr id="3" name="Content Placeholder 2"/>
          <p:cNvSpPr>
            <a:spLocks noGrp="1"/>
          </p:cNvSpPr>
          <p:nvPr>
            <p:ph idx="1"/>
          </p:nvPr>
        </p:nvSpPr>
        <p:spPr>
          <a:xfrm>
            <a:off x="253353" y="1111624"/>
            <a:ext cx="11938645" cy="5746376"/>
          </a:xfrm>
        </p:spPr>
        <p:txBody>
          <a:bodyPr>
            <a:normAutofit/>
          </a:bodyPr>
          <a:lstStyle/>
          <a:p>
            <a:r>
              <a:rPr lang="en-IN" dirty="0"/>
              <a:t>Random variables are simply a way to express useful facts about events </a:t>
            </a:r>
            <a:r>
              <a:rPr lang="en-IN" b="1" dirty="0"/>
              <a:t>as numbers </a:t>
            </a:r>
            <a:r>
              <a:rPr lang="en-IN" dirty="0"/>
              <a:t>so that we can do math with them</a:t>
            </a:r>
          </a:p>
          <a:p>
            <a:r>
              <a:rPr lang="en-IN" dirty="0"/>
              <a:t>Random variables can be categorical or numerical</a:t>
            </a:r>
          </a:p>
          <a:p>
            <a:pPr lvl="2"/>
            <a:r>
              <a:rPr lang="en-IN" b="1" dirty="0"/>
              <a:t>Categorical</a:t>
            </a:r>
            <a:r>
              <a:rPr lang="en-IN" dirty="0"/>
              <a:t>: X = 1 if female, X = 2 if male, X = 3 if transgender</a:t>
            </a:r>
          </a:p>
          <a:p>
            <a:pPr lvl="2"/>
            <a:r>
              <a:rPr lang="en-IN" b="1" dirty="0"/>
              <a:t>Numerical</a:t>
            </a:r>
            <a:r>
              <a:rPr lang="en-IN" dirty="0"/>
              <a:t> (</a:t>
            </a:r>
            <a:r>
              <a:rPr lang="en-IN" b="1" dirty="0"/>
              <a:t>Discrete</a:t>
            </a:r>
            <a:r>
              <a:rPr lang="en-IN" dirty="0"/>
              <a:t>): Y = age of person in years</a:t>
            </a:r>
          </a:p>
          <a:p>
            <a:pPr lvl="2"/>
            <a:r>
              <a:rPr lang="en-IN" b="1" dirty="0"/>
              <a:t>Numerical</a:t>
            </a:r>
            <a:r>
              <a:rPr lang="en-IN" dirty="0"/>
              <a:t> (</a:t>
            </a:r>
            <a:r>
              <a:rPr lang="en-IN" b="1" dirty="0"/>
              <a:t>Continuous</a:t>
            </a:r>
            <a:r>
              <a:rPr lang="en-IN" dirty="0"/>
              <a:t>): Z = number of seconds spent on the website</a:t>
            </a:r>
          </a:p>
          <a:p>
            <a:pPr lvl="2"/>
            <a:r>
              <a:rPr lang="en-IN" b="1" dirty="0"/>
              <a:t>Indicator</a:t>
            </a:r>
            <a:r>
              <a:rPr lang="en-IN" dirty="0"/>
              <a:t>: W = 1 if purchase made on ad shown, W = 0 otherwise</a:t>
            </a:r>
          </a:p>
          <a:p>
            <a:r>
              <a:rPr lang="en-IN" b="1" dirty="0"/>
              <a:t>Example Outcome</a:t>
            </a:r>
            <a:r>
              <a:rPr lang="en-IN" dirty="0"/>
              <a:t>: A male customer aged 25 years spent 18 minutes on our website but did not purchase the product whose ad was shown</a:t>
            </a:r>
          </a:p>
          <a:p>
            <a:r>
              <a:rPr lang="en-IN" dirty="0"/>
              <a:t>X = 2, Y = 25, Z = 1080, W = 0</a:t>
            </a:r>
          </a:p>
          <a:p>
            <a:r>
              <a:rPr lang="en-IN" dirty="0"/>
              <a:t>Can arrange many random variables as vectors too e.g. [2, 25, 1080, 0]</a:t>
            </a:r>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4857" y="178691"/>
            <a:ext cx="1787143" cy="1787143"/>
          </a:xfrm>
          <a:prstGeom prst="rect">
            <a:avLst/>
          </a:prstGeom>
        </p:spPr>
      </p:pic>
      <p:sp>
        <p:nvSpPr>
          <p:cNvPr id="6" name="Rectangular Callout 5"/>
          <p:cNvSpPr/>
          <p:nvPr/>
        </p:nvSpPr>
        <p:spPr>
          <a:xfrm>
            <a:off x="1327437" y="221457"/>
            <a:ext cx="9180162" cy="1248750"/>
          </a:xfrm>
          <a:prstGeom prst="wedgeRectCallout">
            <a:avLst>
              <a:gd name="adj1" fmla="val 57073"/>
              <a:gd name="adj2" fmla="val 3871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rPr>
              <a:t>I could have also defined a random variable such that S = 1 if purchase made (whether or not on ad shown) and S = 0 otherwise. What I define as a random variable (or even an event) is totally up to my creativity</a:t>
            </a:r>
          </a:p>
        </p:txBody>
      </p:sp>
      <p:grpSp>
        <p:nvGrpSpPr>
          <p:cNvPr id="7" name="Group 6"/>
          <p:cNvGrpSpPr/>
          <p:nvPr/>
        </p:nvGrpSpPr>
        <p:grpSpPr>
          <a:xfrm>
            <a:off x="10621576" y="2102270"/>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1327437" y="2187057"/>
            <a:ext cx="9168581" cy="1154142"/>
          </a:xfrm>
          <a:prstGeom prst="wedgeRectCallout">
            <a:avLst>
              <a:gd name="adj1" fmla="val 59374"/>
              <a:gd name="adj2" fmla="val 4307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We had earlier seen that features for data points in ML may be categorical, numerical etc. This is no accident. Random variables can indeed be seen as giving us “features” for the outcome of the experiment</a:t>
            </a:r>
            <a:endParaRPr lang="en-US" sz="2400" i="1" dirty="0">
              <a:solidFill>
                <a:schemeClr val="tx1"/>
              </a:solidFill>
              <a:latin typeface="+mj-lt"/>
            </a:endParaRPr>
          </a:p>
        </p:txBody>
      </p:sp>
    </p:spTree>
    <p:extLst>
      <p:ext uri="{BB962C8B-B14F-4D97-AF65-F5344CB8AC3E}">
        <p14:creationId xmlns:p14="http://schemas.microsoft.com/office/powerpoint/2010/main" val="332055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righ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 Distribution</a:t>
            </a:r>
          </a:p>
        </p:txBody>
      </p:sp>
      <p:sp>
        <p:nvSpPr>
          <p:cNvPr id="3" name="Content Placeholder 2"/>
          <p:cNvSpPr>
            <a:spLocks noGrp="1"/>
          </p:cNvSpPr>
          <p:nvPr>
            <p:ph idx="1"/>
          </p:nvPr>
        </p:nvSpPr>
        <p:spPr>
          <a:xfrm>
            <a:off x="253353" y="1111624"/>
            <a:ext cx="11938645" cy="5746376"/>
          </a:xfrm>
        </p:spPr>
        <p:txBody>
          <a:bodyPr>
            <a:normAutofit/>
          </a:bodyPr>
          <a:lstStyle/>
          <a:p>
            <a:r>
              <a:rPr lang="en-IN" dirty="0"/>
              <a:t>For the purpose of ML, a probability distribution serves two purposes</a:t>
            </a:r>
          </a:p>
          <a:p>
            <a:r>
              <a:rPr lang="en-IN" dirty="0"/>
              <a:t>Given an event it can tell us how likely is that event</a:t>
            </a:r>
          </a:p>
          <a:p>
            <a:pPr lvl="2"/>
            <a:r>
              <a:rPr lang="en-IN" dirty="0"/>
              <a:t>Given two events, this also allows us to ask which one is more likely</a:t>
            </a:r>
          </a:p>
          <a:p>
            <a:pPr lvl="2"/>
            <a:r>
              <a:rPr lang="en-IN" dirty="0"/>
              <a:t>Note that random variables can be used to define events too e.g. W = 1 is an event (that a purchase was made on the product whose ad was shown)</a:t>
            </a:r>
          </a:p>
          <a:p>
            <a:r>
              <a:rPr lang="en-IN" dirty="0"/>
              <a:t>Generate a sample outcome</a:t>
            </a:r>
          </a:p>
          <a:p>
            <a:pPr lvl="2"/>
            <a:r>
              <a:rPr lang="en-IN" dirty="0"/>
              <a:t>We want outcomes that are more likely to be generated more often than those that are rare e.g. “120 year old man who is shown an ad for P8, spent 1000 seconds but did not purchasing anything” is not a very likely outcome</a:t>
            </a:r>
          </a:p>
          <a:p>
            <a:pPr lvl="2"/>
            <a:r>
              <a:rPr lang="en-IN" dirty="0"/>
              <a:t>Sometimes, we may be interested in a sample outcome with some restrictions e.g. we can request for a random “female customer who is shown an ad for P6”. In this case, we only want outcomes that satisfy the above but would like those that are more likely, to be generated more often</a:t>
            </a:r>
          </a:p>
          <a:p>
            <a:pPr lvl="2"/>
            <a:endParaRPr lang="en-IN" dirty="0"/>
          </a:p>
          <a:p>
            <a:pPr lvl="2"/>
            <a:endParaRPr lang="en-IN" dirty="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6</a:t>
            </a:fld>
            <a:endParaRPr lang="en-US"/>
          </a:p>
        </p:txBody>
      </p:sp>
      <p:grpSp>
        <p:nvGrpSpPr>
          <p:cNvPr id="7" name="Group 6"/>
          <p:cNvGrpSpPr/>
          <p:nvPr/>
        </p:nvGrpSpPr>
        <p:grpSpPr>
          <a:xfrm>
            <a:off x="10621576" y="36190"/>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5183027" y="248732"/>
            <a:ext cx="5202049" cy="868956"/>
          </a:xfrm>
          <a:prstGeom prst="wedgeRectCallout">
            <a:avLst>
              <a:gd name="adj1" fmla="val 64668"/>
              <a:gd name="adj2" fmla="val 541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For starters, a 120 year old human being is almost certainly a woman not a man</a:t>
            </a:r>
            <a:endParaRPr lang="en-US" sz="2400" i="1" dirty="0">
              <a:solidFill>
                <a:schemeClr val="tx1"/>
              </a:solidFill>
              <a:latin typeface="+mj-lt"/>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4857" y="1578596"/>
            <a:ext cx="1787143" cy="1787143"/>
          </a:xfrm>
          <a:prstGeom prst="rect">
            <a:avLst/>
          </a:prstGeom>
        </p:spPr>
      </p:pic>
      <p:sp>
        <p:nvSpPr>
          <p:cNvPr id="15" name="Rectangular Callout 14"/>
          <p:cNvSpPr/>
          <p:nvPr/>
        </p:nvSpPr>
        <p:spPr>
          <a:xfrm>
            <a:off x="1202076" y="1621362"/>
            <a:ext cx="9305523" cy="1248750"/>
          </a:xfrm>
          <a:prstGeom prst="wedgeRectCallout">
            <a:avLst>
              <a:gd name="adj1" fmla="val 57073"/>
              <a:gd name="adj2" fmla="val 3871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rPr>
              <a:t>In this case, we are interested in getting samples of female customers who are shown an ad for P6. For example, if such customers are more likely to buy P6 then we would like W = 1 more frequently for these samples too!</a:t>
            </a:r>
          </a:p>
        </p:txBody>
      </p:sp>
    </p:spTree>
    <p:extLst>
      <p:ext uri="{BB962C8B-B14F-4D97-AF65-F5344CB8AC3E}">
        <p14:creationId xmlns:p14="http://schemas.microsoft.com/office/powerpoint/2010/main" val="6092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right)">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Getting Started</a:t>
            </a:r>
          </a:p>
        </p:txBody>
      </p:sp>
      <mc:AlternateContent xmlns:mc="http://schemas.openxmlformats.org/markup-compatibility/2006" xmlns:a14="http://schemas.microsoft.com/office/drawing/2010/main">
        <mc:Choice Requires="a14">
          <p:sp>
            <p:nvSpPr>
              <p:cNvPr id="63" name="Content Placeholder 62"/>
              <p:cNvSpPr>
                <a:spLocks noGrp="1"/>
              </p:cNvSpPr>
              <p:nvPr>
                <p:ph idx="1"/>
              </p:nvPr>
            </p:nvSpPr>
            <p:spPr>
              <a:xfrm>
                <a:off x="253354" y="1111624"/>
                <a:ext cx="5915206" cy="5300823"/>
              </a:xfrm>
            </p:spPr>
            <p:txBody>
              <a:bodyPr/>
              <a:lstStyle/>
              <a:p>
                <a:r>
                  <a:rPr lang="en-IN" dirty="0">
                    <a:latin typeface="+mj-lt"/>
                    <a:ea typeface="Cambria Math" panose="02040503050406030204" pitchFamily="18" charset="0"/>
                  </a:rPr>
                  <a:t>Sample space: </a:t>
                </a:r>
                <a14:m>
                  <m:oMath xmlns:m="http://schemas.openxmlformats.org/officeDocument/2006/math">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R</m:t>
                        </m:r>
                        <m:r>
                          <a:rPr lang="en-IN" b="0" i="0"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G</m:t>
                        </m:r>
                        <m:r>
                          <a:rPr lang="en-IN" b="0" i="0"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B</m:t>
                        </m:r>
                      </m:e>
                    </m:d>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6</m:t>
                        </m:r>
                      </m:e>
                    </m:d>
                  </m:oMath>
                </a14:m>
                <a:endParaRPr lang="en-IN" i="1" dirty="0">
                  <a:latin typeface="Cambria Math" panose="02040503050406030204" pitchFamily="18" charset="0"/>
                  <a:ea typeface="Cambria Math" panose="02040503050406030204" pitchFamily="18" charset="0"/>
                </a:endParaRP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R</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14</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7</m:t>
                        </m:r>
                      </m:num>
                      <m:den>
                        <m:r>
                          <a:rPr lang="en-IN" b="0" i="1" smtClean="0">
                            <a:latin typeface="Cambria Math" panose="02040503050406030204" pitchFamily="18" charset="0"/>
                            <a:ea typeface="Cambria Math" panose="02040503050406030204" pitchFamily="18" charset="0"/>
                          </a:rPr>
                          <m:t>12</m:t>
                        </m:r>
                      </m:den>
                    </m:f>
                  </m:oMath>
                </a14:m>
                <a:endParaRPr lang="en-IN" b="0" dirty="0">
                  <a:ea typeface="Cambria Math" panose="02040503050406030204" pitchFamily="18" charset="0"/>
                </a:endParaRP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4</m:t>
                        </m:r>
                      </m:num>
                      <m:den>
                        <m:r>
                          <a:rPr lang="en-IN" i="1">
                            <a:latin typeface="Cambria Math" panose="02040503050406030204" pitchFamily="18" charset="0"/>
                            <a:ea typeface="Cambria Math" panose="02040503050406030204" pitchFamily="18" charset="0"/>
                          </a:rPr>
                          <m:t>24</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6</m:t>
                        </m:r>
                      </m:den>
                    </m:f>
                  </m:oMath>
                </a14:m>
                <a:endParaRPr lang="en-IN" dirty="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G</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6</m:t>
                        </m:r>
                      </m:num>
                      <m:den>
                        <m:r>
                          <a:rPr lang="en-IN" i="1">
                            <a:latin typeface="Cambria Math" panose="02040503050406030204" pitchFamily="18" charset="0"/>
                            <a:ea typeface="Cambria Math" panose="02040503050406030204" pitchFamily="18" charset="0"/>
                          </a:rPr>
                          <m:t>24</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4</m:t>
                        </m:r>
                      </m:den>
                    </m:f>
                  </m:oMath>
                </a14:m>
                <a:endParaRPr lang="en-IN" dirty="0"/>
              </a:p>
              <a:p>
                <a:r>
                  <a:rPr lang="en-IN" dirty="0">
                    <a:ea typeface="Cambria Math" panose="02040503050406030204" pitchFamily="18" charset="0"/>
                  </a:rPr>
                  <a:t>Note: </a:t>
                </a:r>
                <a14:m>
                  <m:oMath xmlns:m="http://schemas.openxmlformats.org/officeDocument/2006/math">
                    <m:r>
                      <a:rPr lang="en-IN" i="1" smtClean="0">
                        <a:latin typeface="Cambria Math" panose="02040503050406030204" pitchFamily="18" charset="0"/>
                        <a:ea typeface="Cambria Math" panose="02040503050406030204" pitchFamily="18" charset="0"/>
                      </a:rPr>
                      <m:t>ℙ</m:t>
                    </m:r>
                    <m:r>
                      <a:rPr lang="en-IN" b="0" i="1" smtClean="0">
                        <a:latin typeface="Cambria Math" panose="02040503050406030204" pitchFamily="18" charset="0"/>
                        <a:ea typeface="Cambria Math" panose="02040503050406030204" pitchFamily="18" charset="0"/>
                      </a:rPr>
                      <m:t>≥0</m:t>
                    </m:r>
                  </m:oMath>
                </a14:m>
                <a:r>
                  <a:rPr lang="en-IN" dirty="0"/>
                  <a:t> always</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0" smtClean="0">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6</m:t>
                        </m:r>
                      </m:den>
                    </m:f>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6</m:t>
                        </m:r>
                      </m:e>
                    </m:d>
                  </m:oMath>
                </a14:m>
                <a:endParaRPr lang="en-IN" dirty="0">
                  <a:ea typeface="Cambria Math" panose="02040503050406030204" pitchFamily="18" charset="0"/>
                </a:endParaRP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R</m:t>
                        </m:r>
                        <m:r>
                          <a:rPr lang="en-IN" b="0" i="1" smtClean="0">
                            <a:latin typeface="Cambria Math" panose="02040503050406030204" pitchFamily="18" charset="0"/>
                            <a:ea typeface="Cambria Math" panose="02040503050406030204" pitchFamily="18" charset="0"/>
                          </a:rPr>
                          <m:t>∧5</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3</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8</m:t>
                        </m:r>
                      </m:den>
                    </m:f>
                  </m:oMath>
                </a14:m>
                <a:endParaRPr lang="en-IN" dirty="0">
                  <a:ea typeface="Cambria Math" panose="02040503050406030204" pitchFamily="18" charset="0"/>
                </a:endParaRPr>
              </a:p>
            </p:txBody>
          </p:sp>
        </mc:Choice>
        <mc:Fallback xmlns="">
          <p:sp>
            <p:nvSpPr>
              <p:cNvPr id="63" name="Content Placeholder 62"/>
              <p:cNvSpPr>
                <a:spLocks noGrp="1" noRot="1" noChangeAspect="1" noMove="1" noResize="1" noEditPoints="1" noAdjustHandles="1" noChangeArrowheads="1" noChangeShapeType="1" noTextEdit="1"/>
              </p:cNvSpPr>
              <p:nvPr>
                <p:ph idx="1"/>
              </p:nvPr>
            </p:nvSpPr>
            <p:spPr>
              <a:xfrm>
                <a:off x="253354" y="1111624"/>
                <a:ext cx="5915206" cy="5300823"/>
              </a:xfrm>
              <a:blipFill>
                <a:blip r:embed="rId2"/>
                <a:stretch>
                  <a:fillRect l="-1134"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7</a:t>
            </a:fld>
            <a:endParaRPr lang="en-US"/>
          </a:p>
        </p:txBody>
      </p:sp>
      <p:grpSp>
        <p:nvGrpSpPr>
          <p:cNvPr id="69" name="Group 68"/>
          <p:cNvGrpSpPr/>
          <p:nvPr/>
        </p:nvGrpSpPr>
        <p:grpSpPr>
          <a:xfrm>
            <a:off x="6173922" y="1111624"/>
            <a:ext cx="770562" cy="4093341"/>
            <a:chOff x="6173922" y="1111624"/>
            <a:chExt cx="770562" cy="4093341"/>
          </a:xfrm>
        </p:grpSpPr>
        <p:sp>
          <p:nvSpPr>
            <p:cNvPr id="5" name="Oval 4"/>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38" name="Oval 37"/>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44" name="Oval 4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50" name="Oval 49"/>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68" name="Group 67"/>
          <p:cNvGrpSpPr/>
          <p:nvPr/>
        </p:nvGrpSpPr>
        <p:grpSpPr>
          <a:xfrm>
            <a:off x="7154689" y="1111624"/>
            <a:ext cx="770562" cy="4093341"/>
            <a:chOff x="7192390" y="1111624"/>
            <a:chExt cx="770562" cy="4093341"/>
          </a:xfrm>
        </p:grpSpPr>
        <p:sp>
          <p:nvSpPr>
            <p:cNvPr id="6" name="Oval 5"/>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39" name="Oval 3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45" name="Oval 44"/>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51" name="Oval 5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67" name="Group 66"/>
          <p:cNvGrpSpPr/>
          <p:nvPr/>
        </p:nvGrpSpPr>
        <p:grpSpPr>
          <a:xfrm>
            <a:off x="8135456" y="1111624"/>
            <a:ext cx="770562" cy="4093341"/>
            <a:chOff x="8159651" y="1111624"/>
            <a:chExt cx="770562" cy="4093341"/>
          </a:xfrm>
        </p:grpSpPr>
        <p:sp>
          <p:nvSpPr>
            <p:cNvPr id="8" name="Oval 7"/>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40" name="Oval 39"/>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46" name="Oval 4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52" name="Oval 51"/>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66" name="Group 65"/>
          <p:cNvGrpSpPr/>
          <p:nvPr/>
        </p:nvGrpSpPr>
        <p:grpSpPr>
          <a:xfrm>
            <a:off x="9116223" y="1111624"/>
            <a:ext cx="770562" cy="4093341"/>
            <a:chOff x="9140294" y="1111624"/>
            <a:chExt cx="770562" cy="4093341"/>
          </a:xfrm>
        </p:grpSpPr>
        <p:sp>
          <p:nvSpPr>
            <p:cNvPr id="9" name="Oval 8"/>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41" name="Oval 4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47" name="Oval 46"/>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53" name="Oval 5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65" name="Group 64"/>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42" name="Oval 41"/>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48" name="Oval 4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54" name="Oval 53"/>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64" name="Group 63"/>
          <p:cNvGrpSpPr/>
          <p:nvPr/>
        </p:nvGrpSpPr>
        <p:grpSpPr>
          <a:xfrm>
            <a:off x="11077758" y="1111624"/>
            <a:ext cx="770562" cy="4093341"/>
            <a:chOff x="11077758" y="1111624"/>
            <a:chExt cx="770562" cy="4093341"/>
          </a:xfrm>
        </p:grpSpPr>
        <p:sp>
          <p:nvSpPr>
            <p:cNvPr id="17" name="Oval 16"/>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43" name="Oval 4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49" name="Oval 48"/>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55" name="Oval 5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grpSp>
        <p:nvGrpSpPr>
          <p:cNvPr id="56" name="Group 55"/>
          <p:cNvGrpSpPr/>
          <p:nvPr/>
        </p:nvGrpSpPr>
        <p:grpSpPr>
          <a:xfrm>
            <a:off x="10621576" y="5541996"/>
            <a:ext cx="1468606" cy="1238929"/>
            <a:chOff x="12383748" y="1219011"/>
            <a:chExt cx="1862104" cy="1570887"/>
          </a:xfrm>
        </p:grpSpPr>
        <p:sp>
          <p:nvSpPr>
            <p:cNvPr id="57" name="Freeform 5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Freeform 5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reeform 5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ectangular Callout 61"/>
          <p:cNvSpPr/>
          <p:nvPr/>
        </p:nvSpPr>
        <p:spPr>
          <a:xfrm>
            <a:off x="4017196" y="5799441"/>
            <a:ext cx="6387661" cy="868956"/>
          </a:xfrm>
          <a:prstGeom prst="wedgeRectCallout">
            <a:avLst>
              <a:gd name="adj1" fmla="val 64668"/>
              <a:gd name="adj2" fmla="val 541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Initially, to get used to things, it is good to think of probability in terms of </a:t>
            </a:r>
            <a:r>
              <a:rPr lang="en-IN" sz="2400" i="1" dirty="0">
                <a:solidFill>
                  <a:schemeClr val="tx1"/>
                </a:solidFill>
                <a:latin typeface="+mj-lt"/>
              </a:rPr>
              <a:t>proportions</a:t>
            </a:r>
            <a:r>
              <a:rPr lang="en-IN" sz="2400" dirty="0">
                <a:solidFill>
                  <a:schemeClr val="tx1"/>
                </a:solidFill>
                <a:latin typeface="+mj-lt"/>
              </a:rPr>
              <a:t> or </a:t>
            </a:r>
            <a:r>
              <a:rPr lang="en-IN" sz="2400" i="1" dirty="0">
                <a:solidFill>
                  <a:schemeClr val="tx1"/>
                </a:solidFill>
                <a:latin typeface="+mj-lt"/>
              </a:rPr>
              <a:t>frequency</a:t>
            </a:r>
            <a:endParaRPr lang="en-US" sz="2400" i="1" dirty="0">
              <a:solidFill>
                <a:schemeClr val="tx1"/>
              </a:solidFill>
              <a:latin typeface="+mj-lt"/>
            </a:endParaRPr>
          </a:p>
        </p:txBody>
      </p:sp>
    </p:spTree>
    <p:extLst>
      <p:ext uri="{BB962C8B-B14F-4D97-AF65-F5344CB8AC3E}">
        <p14:creationId xmlns:p14="http://schemas.microsoft.com/office/powerpoint/2010/main" val="27765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right)">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 as Proportions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5798125" cy="5746376"/>
              </a:xfrm>
            </p:spPr>
            <p:txBody>
              <a:bodyPr>
                <a:normAutofit/>
              </a:bodyPr>
              <a:lstStyle/>
              <a:p>
                <a:r>
                  <a:rPr lang="en-IN" b="1" dirty="0"/>
                  <a:t>Sample/Outcome</a:t>
                </a:r>
                <a:r>
                  <a:rPr lang="en-IN" dirty="0"/>
                  <a:t>: pick one ball</a:t>
                </a:r>
              </a:p>
              <a:p>
                <a:r>
                  <a:rPr lang="en-IN" b="1" dirty="0">
                    <a:ea typeface="Cambria Math" panose="02040503050406030204" pitchFamily="18" charset="0"/>
                  </a:rPr>
                  <a:t>Sample space</a:t>
                </a:r>
                <a:r>
                  <a:rPr lang="en-IN" dirty="0">
                    <a:ea typeface="Cambria Math" panose="02040503050406030204" pitchFamily="18" charset="0"/>
                  </a:rPr>
                  <a:t>: </a:t>
                </a: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6</m:t>
                        </m:r>
                      </m:e>
                    </m:d>
                  </m:oMath>
                </a14:m>
                <a:endParaRPr lang="en-IN" dirty="0"/>
              </a:p>
              <a:p>
                <a:r>
                  <a:rPr lang="en-IN" dirty="0"/>
                  <a:t>Assume that picking any ball is equally likely. In other words, the probability of picking any ball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24</m:t>
                        </m:r>
                      </m:den>
                    </m:f>
                  </m:oMath>
                </a14:m>
                <a:r>
                  <a:rPr lang="en-IN" dirty="0"/>
                  <a:t> since there are only 24 balls</a:t>
                </a:r>
              </a:p>
              <a:p>
                <a:r>
                  <a:rPr lang="en-IN" dirty="0"/>
                  <a:t>Use this toy setting to get comfortable with concepts since in this case, probability of some event is simply the proportion of the outcomes when that happens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5798125" cy="5746376"/>
              </a:xfrm>
              <a:blipFill>
                <a:blip r:embed="rId2"/>
                <a:stretch>
                  <a:fillRect l="-1157" t="-2545" r="-241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8</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grpSp>
        <p:nvGrpSpPr>
          <p:cNvPr id="35" name="Group 34"/>
          <p:cNvGrpSpPr/>
          <p:nvPr/>
        </p:nvGrpSpPr>
        <p:grpSpPr>
          <a:xfrm>
            <a:off x="10621576" y="5541996"/>
            <a:ext cx="1468606" cy="1238929"/>
            <a:chOff x="12383748" y="1219011"/>
            <a:chExt cx="1862104" cy="1570887"/>
          </a:xfrm>
        </p:grpSpPr>
        <p:sp>
          <p:nvSpPr>
            <p:cNvPr id="36" name="Freeform 3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3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3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Rectangular Callout 40"/>
          <p:cNvSpPr/>
          <p:nvPr/>
        </p:nvSpPr>
        <p:spPr>
          <a:xfrm>
            <a:off x="5363110" y="5799441"/>
            <a:ext cx="5041747" cy="868956"/>
          </a:xfrm>
          <a:prstGeom prst="wedgeRectCallout">
            <a:avLst>
              <a:gd name="adj1" fmla="val 64668"/>
              <a:gd name="adj2" fmla="val 541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For now, we will only look at discrete random variables (categorical/numeric)</a:t>
            </a:r>
            <a:endParaRPr lang="en-US" sz="2400" i="1" dirty="0">
              <a:solidFill>
                <a:schemeClr val="tx1"/>
              </a:solidFill>
              <a:latin typeface="+mj-lt"/>
            </a:endParaRPr>
          </a:p>
        </p:txBody>
      </p:sp>
    </p:spTree>
    <p:extLst>
      <p:ext uri="{BB962C8B-B14F-4D97-AF65-F5344CB8AC3E}">
        <p14:creationId xmlns:p14="http://schemas.microsoft.com/office/powerpoint/2010/main" val="9123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right)">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 as Proportions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5915206" cy="5300823"/>
              </a:xfrm>
            </p:spPr>
            <p:txBody>
              <a:bodyPr/>
              <a:lstStyle/>
              <a:p>
                <a:r>
                  <a:rPr lang="en-IN" b="1" dirty="0"/>
                  <a:t>Sample/Outcome</a:t>
                </a:r>
                <a:r>
                  <a:rPr lang="en-IN" dirty="0"/>
                  <a:t>: pick one ball</a:t>
                </a:r>
              </a:p>
              <a:p>
                <a:r>
                  <a:rPr lang="en-IN" b="1" dirty="0">
                    <a:ea typeface="Cambria Math" panose="02040503050406030204" pitchFamily="18" charset="0"/>
                  </a:rPr>
                  <a:t>Sample space</a:t>
                </a:r>
                <a:r>
                  <a:rPr lang="en-IN" dirty="0">
                    <a:ea typeface="Cambria Math" panose="02040503050406030204" pitchFamily="18" charset="0"/>
                  </a:rPr>
                  <a:t>: </a:t>
                </a: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6</m:t>
                        </m:r>
                      </m:e>
                    </m:d>
                  </m:oMath>
                </a14:m>
                <a:endParaRPr lang="en-IN" dirty="0"/>
              </a:p>
              <a:p>
                <a:r>
                  <a:rPr lang="en-IN" dirty="0"/>
                  <a:t>Define two random variables (</a:t>
                </a:r>
                <a:r>
                  <a:rPr lang="en-IN" dirty="0" err="1"/>
                  <a:t>r.v</a:t>
                </a:r>
                <a:r>
                  <a:rPr lang="en-IN" dirty="0"/>
                  <a:t>.)</a:t>
                </a:r>
              </a:p>
              <a:p>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oMath>
                </a14:m>
                <a:r>
                  <a:rPr lang="en-IN" dirty="0"/>
                  <a:t> number on the ball </a:t>
                </a:r>
                <a14:m>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endParaRPr lang="en-IN" dirty="0"/>
              </a:p>
              <a:p>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m:t>
                    </m:r>
                  </m:oMath>
                </a14:m>
                <a:r>
                  <a:rPr lang="en-IN" dirty="0"/>
                  <a:t> colour of the ball</a:t>
                </a:r>
                <a:br>
                  <a:rPr lang="en-IN" dirty="0"/>
                </a:b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b="0" i="0" smtClean="0">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b="0" i="0" smtClean="0">
                            <a:latin typeface="Cambria Math" panose="02040503050406030204" pitchFamily="18" charset="0"/>
                            <a:ea typeface="Cambria Math" panose="02040503050406030204" pitchFamily="18" charset="0"/>
                          </a:rPr>
                          <m:t>=2</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r>
                          <a:rPr lang="en-IN" b="0" i="0" smtClean="0">
                            <a:latin typeface="Cambria Math" panose="02040503050406030204" pitchFamily="18" charset="0"/>
                            <a:ea typeface="Cambria Math" panose="02040503050406030204" pitchFamily="18" charset="0"/>
                          </a:rPr>
                          <m:t>=3</m:t>
                        </m:r>
                      </m:e>
                    </m:d>
                  </m:oMath>
                </a14:m>
                <a:endParaRPr lang="en-IN" dirty="0"/>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oMath>
                </a14:m>
                <a:r>
                  <a:rPr lang="en-IN" dirty="0"/>
                  <a:t> proportion of samples for which we have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=1</m:t>
                    </m:r>
                  </m:oMath>
                </a14:m>
                <a:endParaRPr lang="en-IN" dirty="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4</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6</m:t>
                        </m:r>
                      </m:den>
                    </m:f>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5915206" cy="5300823"/>
              </a:xfrm>
              <a:blipFill>
                <a:blip r:embed="rId2"/>
                <a:stretch>
                  <a:fillRect l="-1134"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9</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1</a:t>
              </a:r>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2</a:t>
              </a:r>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3</a:t>
              </a:r>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4</a:t>
              </a:r>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5</a:t>
              </a:r>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6</a:t>
              </a:r>
            </a:p>
          </p:txBody>
        </p:sp>
      </p:grpSp>
    </p:spTree>
    <p:extLst>
      <p:ext uri="{BB962C8B-B14F-4D97-AF65-F5344CB8AC3E}">
        <p14:creationId xmlns:p14="http://schemas.microsoft.com/office/powerpoint/2010/main" val="65931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966</TotalTime>
  <Words>6440</Words>
  <Application>Microsoft Office PowerPoint</Application>
  <PresentationFormat>Widescreen</PresentationFormat>
  <Paragraphs>878</Paragraphs>
  <Slides>39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Cambria Math</vt:lpstr>
      <vt:lpstr>Century</vt:lpstr>
      <vt:lpstr>Wingdings</vt:lpstr>
      <vt:lpstr>Metropolitan</vt:lpstr>
      <vt:lpstr>Probability Refresher</vt:lpstr>
      <vt:lpstr>What is Probability</vt:lpstr>
      <vt:lpstr>Sample Space</vt:lpstr>
      <vt:lpstr>Events</vt:lpstr>
      <vt:lpstr>Random Variables</vt:lpstr>
      <vt:lpstr>Probability Distribution</vt:lpstr>
      <vt:lpstr>Getting Started</vt:lpstr>
      <vt:lpstr>Probability as Proportions</vt:lpstr>
      <vt:lpstr>Probability as Proportions</vt:lpstr>
      <vt:lpstr>Probability as Proportions</vt:lpstr>
      <vt:lpstr>Probability beyond Proportions</vt:lpstr>
      <vt:lpstr>Rules of Probability</vt:lpstr>
      <vt:lpstr>Rules of Probability</vt:lpstr>
      <vt:lpstr>Probability Mass Function (PMF)</vt:lpstr>
      <vt:lpstr>Joint Probability</vt:lpstr>
      <vt:lpstr>A PMF for the Joint Distribution?</vt:lpstr>
      <vt:lpstr>Joint Distributions on more R.V.s</vt:lpstr>
      <vt:lpstr>Marginal Probability</vt:lpstr>
      <vt:lpstr>Obtaining Marginal PMF from Joint PMF</vt:lpstr>
      <vt:lpstr>Conditional Probability</vt:lpstr>
      <vt:lpstr>Conditional Probability</vt:lpstr>
      <vt:lpstr>Conditional Probability</vt:lpstr>
      <vt:lpstr>A PMF for the Conditional Distribution?</vt:lpstr>
      <vt:lpstr>Marginal Conditional Probability????</vt:lpstr>
      <vt:lpstr>Marginal Conditional Probability????</vt:lpstr>
      <vt:lpstr>Rules of Probability</vt:lpstr>
      <vt:lpstr>Bayes Theorem</vt:lpstr>
      <vt:lpstr>Marginal, Joint and Conditional Probability</vt:lpstr>
      <vt:lpstr>Using Probability to do ML</vt:lpstr>
      <vt:lpstr>Creating Events from Random Variables??</vt:lpstr>
      <vt:lpstr>Event Calculus</vt:lpstr>
      <vt:lpstr>Event Calculus</vt:lpstr>
      <vt:lpstr>Rules of Probability for Complex Events</vt:lpstr>
      <vt:lpstr>Rules of Conditional Probability</vt:lpstr>
      <vt:lpstr>Independence of Random Variables</vt:lpstr>
      <vt:lpstr>Conditional Independence</vt:lpstr>
      <vt:lpstr>Conditional Independence</vt:lpstr>
      <vt:lpstr>Conditional Independence</vt:lpstr>
      <vt:lpstr>Random Vectors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dc:creator>
  <cp:lastModifiedBy>SUBHRAJIT MISHRA</cp:lastModifiedBy>
  <cp:revision>111</cp:revision>
  <dcterms:created xsi:type="dcterms:W3CDTF">2018-07-30T05:08:11Z</dcterms:created>
  <dcterms:modified xsi:type="dcterms:W3CDTF">2023-05-10T07:46:06Z</dcterms:modified>
</cp:coreProperties>
</file>